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handoutMasterIdLst>
    <p:handoutMasterId r:id="rId21"/>
  </p:handoutMasterIdLst>
  <p:sldIdLst>
    <p:sldId id="295" r:id="rId5"/>
    <p:sldId id="297" r:id="rId6"/>
    <p:sldId id="298" r:id="rId7"/>
    <p:sldId id="281" r:id="rId8"/>
    <p:sldId id="304" r:id="rId9"/>
    <p:sldId id="282" r:id="rId10"/>
    <p:sldId id="283" r:id="rId11"/>
    <p:sldId id="303" r:id="rId12"/>
    <p:sldId id="308" r:id="rId13"/>
    <p:sldId id="300" r:id="rId14"/>
    <p:sldId id="299" r:id="rId15"/>
    <p:sldId id="302" r:id="rId16"/>
    <p:sldId id="305" r:id="rId17"/>
    <p:sldId id="306" r:id="rId18"/>
    <p:sldId id="307" r:id="rId19"/>
    <p:sldId id="296" r:id="rId20"/>
  </p:sldIdLst>
  <p:sldSz cx="12192000" cy="6858000"/>
  <p:notesSz cx="6797675" cy="992822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883" autoAdjust="0"/>
    <p:restoredTop sz="94660"/>
  </p:normalViewPr>
  <p:slideViewPr>
    <p:cSldViewPr snapToGrid="0">
      <p:cViewPr varScale="1">
        <p:scale>
          <a:sx n="97" d="100"/>
          <a:sy n="97" d="100"/>
        </p:scale>
        <p:origin x="10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3154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udolph, Petra" userId="c5144cdb-08fb-4c89-9ec8-1ee6ac31d446" providerId="ADAL" clId="{285CEB68-A261-43D8-8D19-659B2C2E32A0}"/>
    <pc:docChg chg="undo custSel addSld delSld modSld">
      <pc:chgData name="Rudolph, Petra" userId="c5144cdb-08fb-4c89-9ec8-1ee6ac31d446" providerId="ADAL" clId="{285CEB68-A261-43D8-8D19-659B2C2E32A0}" dt="2024-10-10T09:07:19.297" v="791" actId="20577"/>
      <pc:docMkLst>
        <pc:docMk/>
      </pc:docMkLst>
      <pc:sldChg chg="modSp mod">
        <pc:chgData name="Rudolph, Petra" userId="c5144cdb-08fb-4c89-9ec8-1ee6ac31d446" providerId="ADAL" clId="{285CEB68-A261-43D8-8D19-659B2C2E32A0}" dt="2024-10-07T09:30:21.793" v="183" actId="20577"/>
        <pc:sldMkLst>
          <pc:docMk/>
          <pc:sldMk cId="3419265705" sldId="302"/>
        </pc:sldMkLst>
        <pc:spChg chg="mod">
          <ac:chgData name="Rudolph, Petra" userId="c5144cdb-08fb-4c89-9ec8-1ee6ac31d446" providerId="ADAL" clId="{285CEB68-A261-43D8-8D19-659B2C2E32A0}" dt="2024-10-07T09:30:21.793" v="183" actId="20577"/>
          <ac:spMkLst>
            <pc:docMk/>
            <pc:sldMk cId="3419265705" sldId="302"/>
            <ac:spMk id="11" creationId="{CFC3EF38-BCF0-70F2-808D-6A2FBDFF1995}"/>
          </ac:spMkLst>
        </pc:spChg>
      </pc:sldChg>
      <pc:sldChg chg="modSp mod">
        <pc:chgData name="Rudolph, Petra" userId="c5144cdb-08fb-4c89-9ec8-1ee6ac31d446" providerId="ADAL" clId="{285CEB68-A261-43D8-8D19-659B2C2E32A0}" dt="2024-10-10T09:00:43.852" v="714" actId="21"/>
        <pc:sldMkLst>
          <pc:docMk/>
          <pc:sldMk cId="1795658371" sldId="304"/>
        </pc:sldMkLst>
        <pc:spChg chg="mod">
          <ac:chgData name="Rudolph, Petra" userId="c5144cdb-08fb-4c89-9ec8-1ee6ac31d446" providerId="ADAL" clId="{285CEB68-A261-43D8-8D19-659B2C2E32A0}" dt="2024-10-10T09:00:43.852" v="714" actId="21"/>
          <ac:spMkLst>
            <pc:docMk/>
            <pc:sldMk cId="1795658371" sldId="304"/>
            <ac:spMk id="3" creationId="{9415D5F3-F429-4F76-3C7F-749CB9EB7EB9}"/>
          </ac:spMkLst>
        </pc:spChg>
      </pc:sldChg>
      <pc:sldChg chg="new del">
        <pc:chgData name="Rudolph, Petra" userId="c5144cdb-08fb-4c89-9ec8-1ee6ac31d446" providerId="ADAL" clId="{285CEB68-A261-43D8-8D19-659B2C2E32A0}" dt="2024-10-10T08:50:45.632" v="337" actId="680"/>
        <pc:sldMkLst>
          <pc:docMk/>
          <pc:sldMk cId="857086136" sldId="308"/>
        </pc:sldMkLst>
      </pc:sldChg>
      <pc:sldChg chg="new del">
        <pc:chgData name="Rudolph, Petra" userId="c5144cdb-08fb-4c89-9ec8-1ee6ac31d446" providerId="ADAL" clId="{285CEB68-A261-43D8-8D19-659B2C2E32A0}" dt="2024-10-10T08:50:28.395" v="335" actId="680"/>
        <pc:sldMkLst>
          <pc:docMk/>
          <pc:sldMk cId="1375241589" sldId="308"/>
        </pc:sldMkLst>
      </pc:sldChg>
      <pc:sldChg chg="modSp add mod">
        <pc:chgData name="Rudolph, Petra" userId="c5144cdb-08fb-4c89-9ec8-1ee6ac31d446" providerId="ADAL" clId="{285CEB68-A261-43D8-8D19-659B2C2E32A0}" dt="2024-10-10T09:07:19.297" v="791" actId="20577"/>
        <pc:sldMkLst>
          <pc:docMk/>
          <pc:sldMk cId="1654957260" sldId="308"/>
        </pc:sldMkLst>
        <pc:spChg chg="mod">
          <ac:chgData name="Rudolph, Petra" userId="c5144cdb-08fb-4c89-9ec8-1ee6ac31d446" providerId="ADAL" clId="{285CEB68-A261-43D8-8D19-659B2C2E32A0}" dt="2024-10-10T09:07:19.297" v="791" actId="20577"/>
          <ac:spMkLst>
            <pc:docMk/>
            <pc:sldMk cId="1654957260" sldId="308"/>
            <ac:spMk id="8" creationId="{0D316021-97E4-96A9-B688-BB05D8875914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B9173E74-6C59-4500-BBEA-96B64F744FB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A765B17-E2DB-4974-B9C4-CA817A1556B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2D9574-A466-4F78-9FAD-3C864CBAA697}" type="datetimeFigureOut">
              <a:rPr lang="de-DE" smtClean="0"/>
              <a:t>10.10.2024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32C0E51-F5D6-4DEA-990A-98D863B6FA7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8580022-DA62-43D4-B246-1007C2A91A6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53F165-33B6-4525-A049-747EB0B7A2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08894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361AD5-3CDC-4925-AA53-50E797ACFD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BA35B72-7B32-424A-A7D8-0A96D4EBB5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C197A8B-07A2-47A6-BF81-446A3F0D83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E38F3-E7BD-4D24-A026-095C57917978}" type="datetimeFigureOut">
              <a:rPr lang="de-DE" smtClean="0"/>
              <a:t>10.10.2024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6F70CC3-66B7-492A-94F4-0F84265794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C54AD02-60CD-40E7-AF1E-52DAE7CAE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4084E-493C-4FF1-805F-07FEC24962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0326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5F6CC0-1802-488C-A62C-C9F2AF9FB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31D0026-C5A7-4520-B264-517A8930D5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ACE545E-2B89-47F7-B549-6FE7B14C72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E38F3-E7BD-4D24-A026-095C57917978}" type="datetimeFigureOut">
              <a:rPr lang="de-DE" smtClean="0"/>
              <a:t>10.10.2024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FA5E5E1-8F61-497D-BD31-F1227DAAF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18E9E54-93FD-4B1B-88BF-54A21B5FC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4084E-493C-4FF1-805F-07FEC24962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605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68B7AA0E-7485-4243-8AF7-DD43354147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36A4D8E-0453-4BCD-A2E2-D5DE9A1A1F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F86E686-AB82-4ECD-ADC8-9CE2468F5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E38F3-E7BD-4D24-A026-095C57917978}" type="datetimeFigureOut">
              <a:rPr lang="de-DE" smtClean="0"/>
              <a:t>10.10.2024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9E69EDE-5E3C-49D4-ADAD-82E5283E7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ED522A0-AD25-4C9A-B565-3590663AB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4084E-493C-4FF1-805F-07FEC24962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87018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2D857FF-8F87-421B-829A-E716FBD770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FFB9538-F786-40D0-9D7D-343C31B0BF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71D9EAD-D073-4D8A-8172-A7A7A25FB2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E38F3-E7BD-4D24-A026-095C57917978}" type="datetimeFigureOut">
              <a:rPr lang="de-DE" smtClean="0"/>
              <a:t>10.10.2024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9B3CB76-82E4-4EB1-A41D-D2F5287A76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9269308-D0C8-4528-A15B-4D32B5692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4084E-493C-4FF1-805F-07FEC24962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71462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D60D49-DD24-43E4-BAB6-2264CC1ED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8C7B18E-3E7C-4FF4-AA41-9B74FBB448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F32E993-F3BE-47DC-8A8F-38FFFF2773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E38F3-E7BD-4D24-A026-095C57917978}" type="datetimeFigureOut">
              <a:rPr lang="de-DE" smtClean="0"/>
              <a:t>10.10.2024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FCEB624-BD48-44B8-B02F-8205E53A4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1A07018-8E06-47F1-B129-6036BE2C3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4084E-493C-4FF1-805F-07FEC24962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1202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56EFC89-F58D-43DE-90AF-585D64E46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BD6377D-6817-4474-B619-6AAA1A0192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034F98A-8CD3-4635-8FD3-77D3F27A8D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903DE9B-CCF0-4948-B52D-BB8A47EFB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E38F3-E7BD-4D24-A026-095C57917978}" type="datetimeFigureOut">
              <a:rPr lang="de-DE" smtClean="0"/>
              <a:t>10.10.2024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73212BB-F653-489D-A8A0-0B5A6AC175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171A180-6247-4F81-AF2C-CAC9923E4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4084E-493C-4FF1-805F-07FEC24962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514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3D58D6-978F-408F-9183-79A95714B5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F239420-3B48-45EC-A923-ACDAADF45C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706D279-9326-46D9-AE51-5E4336E0A0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0AD265D9-B0DB-4D2A-99E2-BD802B0DC8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6CEF9369-E20F-4A47-A0E8-8CE0039756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73B16DF5-2730-4EA2-A0E0-6BBEEEDDB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E38F3-E7BD-4D24-A026-095C57917978}" type="datetimeFigureOut">
              <a:rPr lang="de-DE" smtClean="0"/>
              <a:t>10.10.2024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1287264-2120-4E08-B818-5C354370B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4AFF57B0-0E04-4C57-A474-E7902BC21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4084E-493C-4FF1-805F-07FEC24962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7413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132C4C-9029-4B53-B259-FF134CB85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F740E47-9AC8-4D6C-9967-077D4A1C60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E38F3-E7BD-4D24-A026-095C57917978}" type="datetimeFigureOut">
              <a:rPr lang="de-DE" smtClean="0"/>
              <a:t>10.10.2024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585C7ED-C863-409B-A869-AD00DCA41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8565011-F6BB-4A0F-A271-BBC328616E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4084E-493C-4FF1-805F-07FEC24962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20921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B76C897C-A60F-4C70-BEC3-B6EACDD50A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E38F3-E7BD-4D24-A026-095C57917978}" type="datetimeFigureOut">
              <a:rPr lang="de-DE" smtClean="0"/>
              <a:t>10.10.2024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BA4EAFE2-A470-4F7A-A3BC-83D24D8B59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FD2F1A2-7894-40D8-AA81-031B5107C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4084E-493C-4FF1-805F-07FEC24962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6496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4BE0D8-8357-4CC7-A38E-B252E72641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3256CB0-8437-474E-9A5A-D65ADA2763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DA56DBF-5C67-4199-AA80-108CC3C840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C7DE79C-206A-469D-87C9-1F7560226E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E38F3-E7BD-4D24-A026-095C57917978}" type="datetimeFigureOut">
              <a:rPr lang="de-DE" smtClean="0"/>
              <a:t>10.10.2024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57539F2-4DC6-496F-9C11-251EEB1E36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027267C-FFA9-46FB-82C0-B32D7E8F7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4084E-493C-4FF1-805F-07FEC24962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9974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A7B1A1-C5BA-4E32-B70D-55711E879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689F5915-8AD2-421F-9E69-B019CC39D1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1572D7E-CE19-40D2-88DD-D1893AF13D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7064B5E-0316-4BA1-BE54-C52D0CE819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E38F3-E7BD-4D24-A026-095C57917978}" type="datetimeFigureOut">
              <a:rPr lang="de-DE" smtClean="0"/>
              <a:t>10.10.2024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BB8FCA5-520E-4209-A624-B58A2271D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43A3553-0439-4AEF-BD58-FB05AC685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4084E-493C-4FF1-805F-07FEC24962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9969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C0F9A047-AE2E-46C0-837A-1B1465D5FD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2B11127-DEC1-4F5E-A824-D3C30ECA13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19DF326-C79F-4D3C-BA33-C17021F495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EE38F3-E7BD-4D24-A026-095C57917978}" type="datetimeFigureOut">
              <a:rPr lang="de-DE" smtClean="0"/>
              <a:t>10.10.2024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DD780EE-E8B5-4A60-B687-49FF1BC3D7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EC60287-B8CC-47A3-92D0-32D4F37152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84084E-493C-4FF1-805F-07FEC24962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3283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winkliges Dreieck 4">
            <a:extLst>
              <a:ext uri="{FF2B5EF4-FFF2-40B4-BE49-F238E27FC236}">
                <a16:creationId xmlns:a16="http://schemas.microsoft.com/office/drawing/2014/main" id="{B413A10B-BAA9-4E29-BB5C-54FDF4C3CB18}"/>
              </a:ext>
            </a:extLst>
          </p:cNvPr>
          <p:cNvSpPr/>
          <p:nvPr/>
        </p:nvSpPr>
        <p:spPr>
          <a:xfrm flipH="1">
            <a:off x="8531440" y="3237223"/>
            <a:ext cx="3342813" cy="3342813"/>
          </a:xfrm>
          <a:prstGeom prst="rtTriangl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CCDCDD75-5C3B-40AB-95AB-1A251F26ACCD}"/>
              </a:ext>
            </a:extLst>
          </p:cNvPr>
          <p:cNvSpPr/>
          <p:nvPr/>
        </p:nvSpPr>
        <p:spPr>
          <a:xfrm>
            <a:off x="464598" y="1056443"/>
            <a:ext cx="11236171" cy="535323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2000" tIns="252000" rtlCol="0" anchor="t"/>
          <a:lstStyle/>
          <a:p>
            <a:r>
              <a:rPr lang="de-DE" sz="8100" dirty="0">
                <a:solidFill>
                  <a:schemeClr val="tx1"/>
                </a:solidFill>
              </a:rPr>
              <a:t>Informationen für  Mitarbeitende in der Landeskirche</a:t>
            </a:r>
          </a:p>
          <a:p>
            <a:br>
              <a:rPr lang="de-DE" sz="1600" dirty="0">
                <a:solidFill>
                  <a:schemeClr val="tx1"/>
                </a:solidFill>
              </a:rPr>
            </a:br>
            <a:r>
              <a:rPr lang="de-DE" sz="1600" dirty="0">
                <a:solidFill>
                  <a:schemeClr val="tx1"/>
                </a:solidFill>
              </a:rPr>
              <a:t>Anlässlich der Mitarbeiterversammlung am 10.10.2024</a:t>
            </a:r>
          </a:p>
        </p:txBody>
      </p:sp>
      <p:pic>
        <p:nvPicPr>
          <p:cNvPr id="7" name="Grafik 6" descr="Ein Bild, das Text, ClipArt enthält.&#10;&#10;Automatisch generierte Beschreibung">
            <a:extLst>
              <a:ext uri="{FF2B5EF4-FFF2-40B4-BE49-F238E27FC236}">
                <a16:creationId xmlns:a16="http://schemas.microsoft.com/office/drawing/2014/main" id="{0311D4D6-AAC3-4AB9-92D1-C12C9F648D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9817" y="189769"/>
            <a:ext cx="3477768" cy="1706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3200605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winkliges Dreieck 4">
            <a:extLst>
              <a:ext uri="{FF2B5EF4-FFF2-40B4-BE49-F238E27FC236}">
                <a16:creationId xmlns:a16="http://schemas.microsoft.com/office/drawing/2014/main" id="{B413A10B-BAA9-4E29-BB5C-54FDF4C3CB18}"/>
              </a:ext>
            </a:extLst>
          </p:cNvPr>
          <p:cNvSpPr/>
          <p:nvPr/>
        </p:nvSpPr>
        <p:spPr>
          <a:xfrm flipH="1">
            <a:off x="8531440" y="3237223"/>
            <a:ext cx="3342813" cy="3342813"/>
          </a:xfrm>
          <a:prstGeom prst="rtTriangl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97CA046-61E6-40BA-9E98-14E44C5E1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2172" y="251330"/>
            <a:ext cx="10515600" cy="966596"/>
          </a:xfrm>
        </p:spPr>
        <p:txBody>
          <a:bodyPr>
            <a:normAutofit/>
          </a:bodyPr>
          <a:lstStyle/>
          <a:p>
            <a:r>
              <a:rPr lang="de-DE" sz="4000" b="1" dirty="0"/>
              <a:t>2. Regenerationstage 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CCDCDD75-5C3B-40AB-95AB-1A251F26ACCD}"/>
              </a:ext>
            </a:extLst>
          </p:cNvPr>
          <p:cNvSpPr/>
          <p:nvPr/>
        </p:nvSpPr>
        <p:spPr>
          <a:xfrm>
            <a:off x="464598" y="1056443"/>
            <a:ext cx="11236171" cy="535323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2000" tIns="252000" rtlCol="0" anchor="t"/>
          <a:lstStyle/>
          <a:p>
            <a:endParaRPr lang="de-DE" sz="3600" dirty="0">
              <a:solidFill>
                <a:schemeClr val="tx1"/>
              </a:solidFill>
            </a:endParaRPr>
          </a:p>
        </p:txBody>
      </p:sp>
      <p:pic>
        <p:nvPicPr>
          <p:cNvPr id="7" name="Grafik 6" descr="Ein Bild, das Text, ClipArt enthält.&#10;&#10;Automatisch generierte Beschreibung">
            <a:extLst>
              <a:ext uri="{FF2B5EF4-FFF2-40B4-BE49-F238E27FC236}">
                <a16:creationId xmlns:a16="http://schemas.microsoft.com/office/drawing/2014/main" id="{0311D4D6-AAC3-4AB9-92D1-C12C9F648D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5126" y="118748"/>
            <a:ext cx="3477768" cy="1706880"/>
          </a:xfrm>
          <a:prstGeom prst="rect">
            <a:avLst/>
          </a:prstGeom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355FC2ED-AB67-7C1F-C0F1-7F55898311BC}"/>
              </a:ext>
            </a:extLst>
          </p:cNvPr>
          <p:cNvSpPr txBox="1"/>
          <p:nvPr/>
        </p:nvSpPr>
        <p:spPr>
          <a:xfrm>
            <a:off x="870012" y="1420427"/>
            <a:ext cx="842490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de-DE" sz="3200" dirty="0"/>
              <a:t>Für päd. Personal in </a:t>
            </a:r>
            <a:r>
              <a:rPr lang="de-DE" sz="3200" dirty="0" err="1"/>
              <a:t>KiTas</a:t>
            </a:r>
            <a:endParaRPr lang="de-DE" sz="3200" dirty="0"/>
          </a:p>
          <a:p>
            <a:pPr marL="457200" indent="-457200">
              <a:buFontTx/>
              <a:buChar char="-"/>
            </a:pPr>
            <a:r>
              <a:rPr lang="de-DE" sz="3200" dirty="0"/>
              <a:t>2 Tage pro Jahr bei einer 5 Tage Woche</a:t>
            </a:r>
          </a:p>
          <a:p>
            <a:endParaRPr lang="de-DE" sz="3200" dirty="0"/>
          </a:p>
          <a:p>
            <a:r>
              <a:rPr lang="de-DE" sz="3200" dirty="0"/>
              <a:t>Voraussetzung: mindestens 4 Monate Anspruch auf Entgelt, Entgeltfortzahlung oder Krankengeld</a:t>
            </a:r>
          </a:p>
          <a:p>
            <a:endParaRPr lang="de-DE" sz="3200" dirty="0"/>
          </a:p>
          <a:p>
            <a:pPr marL="457200" indent="-457200">
              <a:buFontTx/>
              <a:buChar char="-"/>
            </a:pPr>
            <a:r>
              <a:rPr lang="de-DE" sz="3200" dirty="0"/>
              <a:t>Nicht übertragbar auf das nächste Jahr</a:t>
            </a:r>
          </a:p>
          <a:p>
            <a:pPr marL="457200" indent="-457200">
              <a:buFontTx/>
              <a:buChar char="-"/>
            </a:pPr>
            <a:r>
              <a:rPr lang="de-DE" sz="3200" dirty="0"/>
              <a:t>Bei dringenden betrieblichen/dienstlichen Gründen bis 30. September Folgejahr</a:t>
            </a:r>
          </a:p>
          <a:p>
            <a:pPr marL="457200" indent="-457200">
              <a:buFontTx/>
              <a:buChar char="-"/>
            </a:pPr>
            <a:r>
              <a:rPr lang="de-DE" sz="3200" dirty="0"/>
              <a:t>Verfällt bei AU </a:t>
            </a:r>
          </a:p>
        </p:txBody>
      </p:sp>
    </p:spTree>
    <p:extLst>
      <p:ext uri="{BB962C8B-B14F-4D97-AF65-F5344CB8AC3E}">
        <p14:creationId xmlns:p14="http://schemas.microsoft.com/office/powerpoint/2010/main" val="4105017486"/>
      </p:ext>
    </p:extLst>
  </p:cSld>
  <p:clrMapOvr>
    <a:masterClrMapping/>
  </p:clrMapOvr>
  <p:transition spd="med">
    <p:pull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winkliges Dreieck 4">
            <a:extLst>
              <a:ext uri="{FF2B5EF4-FFF2-40B4-BE49-F238E27FC236}">
                <a16:creationId xmlns:a16="http://schemas.microsoft.com/office/drawing/2014/main" id="{B413A10B-BAA9-4E29-BB5C-54FDF4C3CB18}"/>
              </a:ext>
            </a:extLst>
          </p:cNvPr>
          <p:cNvSpPr/>
          <p:nvPr/>
        </p:nvSpPr>
        <p:spPr>
          <a:xfrm flipH="1">
            <a:off x="8531440" y="3237223"/>
            <a:ext cx="3342813" cy="3342813"/>
          </a:xfrm>
          <a:prstGeom prst="rtTriangl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97CA046-61E6-40BA-9E98-14E44C5E1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2172" y="251330"/>
            <a:ext cx="10515600" cy="966596"/>
          </a:xfrm>
        </p:spPr>
        <p:txBody>
          <a:bodyPr>
            <a:normAutofit/>
          </a:bodyPr>
          <a:lstStyle/>
          <a:p>
            <a:r>
              <a:rPr lang="de-DE" sz="4000" b="1" dirty="0" err="1"/>
              <a:t>SuE</a:t>
            </a:r>
            <a:r>
              <a:rPr lang="de-DE" sz="4000" b="1" dirty="0"/>
              <a:t> Zulage - Umwandlungstage 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CCDCDD75-5C3B-40AB-95AB-1A251F26ACCD}"/>
              </a:ext>
            </a:extLst>
          </p:cNvPr>
          <p:cNvSpPr/>
          <p:nvPr/>
        </p:nvSpPr>
        <p:spPr>
          <a:xfrm>
            <a:off x="464598" y="1056443"/>
            <a:ext cx="11236171" cy="535323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2000" tIns="252000" rtlCol="0" anchor="t"/>
          <a:lstStyle/>
          <a:p>
            <a:endParaRPr lang="de-DE" sz="3600" dirty="0">
              <a:solidFill>
                <a:schemeClr val="tx1"/>
              </a:solidFill>
            </a:endParaRPr>
          </a:p>
        </p:txBody>
      </p:sp>
      <p:pic>
        <p:nvPicPr>
          <p:cNvPr id="7" name="Grafik 6" descr="Ein Bild, das Text, ClipArt enthält.&#10;&#10;Automatisch generierte Beschreibung">
            <a:extLst>
              <a:ext uri="{FF2B5EF4-FFF2-40B4-BE49-F238E27FC236}">
                <a16:creationId xmlns:a16="http://schemas.microsoft.com/office/drawing/2014/main" id="{0311D4D6-AAC3-4AB9-92D1-C12C9F648D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9817" y="189769"/>
            <a:ext cx="3477768" cy="1706880"/>
          </a:xfrm>
          <a:prstGeom prst="rect">
            <a:avLst/>
          </a:prstGeom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B049BCBE-86B0-F758-9EF8-97FC12541B37}"/>
              </a:ext>
            </a:extLst>
          </p:cNvPr>
          <p:cNvSpPr txBox="1"/>
          <p:nvPr/>
        </p:nvSpPr>
        <p:spPr>
          <a:xfrm>
            <a:off x="692458" y="1309457"/>
            <a:ext cx="877113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/>
              <a:t>Beschäftigte der EG S 2 bis S 9 erhalten eine </a:t>
            </a:r>
            <a:r>
              <a:rPr lang="de-DE" sz="3200" dirty="0" err="1"/>
              <a:t>SuE</a:t>
            </a:r>
            <a:r>
              <a:rPr lang="de-DE" sz="3200" dirty="0"/>
              <a:t> Zulage von 130,-- /Monat</a:t>
            </a:r>
          </a:p>
          <a:p>
            <a:pPr marL="457200" indent="-457200">
              <a:buFontTx/>
              <a:buChar char="-"/>
            </a:pPr>
            <a:r>
              <a:rPr lang="de-DE" sz="3200" dirty="0"/>
              <a:t>Bis zum 31.10. Antrag für Folgejahr für bis zu 2 Umwandlungstage</a:t>
            </a:r>
          </a:p>
          <a:p>
            <a:pPr marL="457200" indent="-457200">
              <a:buFontTx/>
              <a:buChar char="-"/>
            </a:pPr>
            <a:r>
              <a:rPr lang="de-DE" sz="3200" dirty="0"/>
              <a:t>Kein Übertrag ins Folgejahr möglich</a:t>
            </a:r>
          </a:p>
          <a:p>
            <a:pPr marL="457200" indent="-457200">
              <a:buFontTx/>
              <a:buChar char="-"/>
            </a:pPr>
            <a:r>
              <a:rPr lang="de-DE" sz="3200"/>
              <a:t>Verfällt bei AU</a:t>
            </a:r>
            <a:endParaRPr lang="de-DE" sz="3200" dirty="0"/>
          </a:p>
        </p:txBody>
      </p:sp>
    </p:spTree>
    <p:extLst>
      <p:ext uri="{BB962C8B-B14F-4D97-AF65-F5344CB8AC3E}">
        <p14:creationId xmlns:p14="http://schemas.microsoft.com/office/powerpoint/2010/main" val="1650328963"/>
      </p:ext>
    </p:extLst>
  </p:cSld>
  <p:clrMapOvr>
    <a:masterClrMapping/>
  </p:clrMapOvr>
  <p:transition spd="med">
    <p:pull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winkliges Dreieck 4">
            <a:extLst>
              <a:ext uri="{FF2B5EF4-FFF2-40B4-BE49-F238E27FC236}">
                <a16:creationId xmlns:a16="http://schemas.microsoft.com/office/drawing/2014/main" id="{B413A10B-BAA9-4E29-BB5C-54FDF4C3CB18}"/>
              </a:ext>
            </a:extLst>
          </p:cNvPr>
          <p:cNvSpPr/>
          <p:nvPr/>
        </p:nvSpPr>
        <p:spPr>
          <a:xfrm flipH="1">
            <a:off x="8531440" y="3237223"/>
            <a:ext cx="3342813" cy="3342813"/>
          </a:xfrm>
          <a:prstGeom prst="rtTriangl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97CA046-61E6-40BA-9E98-14E44C5E1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2172" y="251330"/>
            <a:ext cx="10515600" cy="966596"/>
          </a:xfrm>
        </p:spPr>
        <p:txBody>
          <a:bodyPr>
            <a:normAutofit/>
          </a:bodyPr>
          <a:lstStyle/>
          <a:p>
            <a:r>
              <a:rPr lang="de-DE" sz="4000" b="1" dirty="0"/>
              <a:t>4. Aktuelles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CCDCDD75-5C3B-40AB-95AB-1A251F26ACCD}"/>
              </a:ext>
            </a:extLst>
          </p:cNvPr>
          <p:cNvSpPr/>
          <p:nvPr/>
        </p:nvSpPr>
        <p:spPr>
          <a:xfrm>
            <a:off x="464598" y="1056443"/>
            <a:ext cx="11236171" cy="535323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2000" tIns="252000" rtlCol="0" anchor="t"/>
          <a:lstStyle/>
          <a:p>
            <a:endParaRPr lang="de-DE" sz="3600" dirty="0">
              <a:solidFill>
                <a:schemeClr val="tx1"/>
              </a:solidFill>
            </a:endParaRPr>
          </a:p>
        </p:txBody>
      </p:sp>
      <p:pic>
        <p:nvPicPr>
          <p:cNvPr id="7" name="Grafik 6" descr="Ein Bild, das Text, ClipArt enthält.&#10;&#10;Automatisch generierte Beschreibung">
            <a:extLst>
              <a:ext uri="{FF2B5EF4-FFF2-40B4-BE49-F238E27FC236}">
                <a16:creationId xmlns:a16="http://schemas.microsoft.com/office/drawing/2014/main" id="{0311D4D6-AAC3-4AB9-92D1-C12C9F648D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9817" y="189769"/>
            <a:ext cx="3477768" cy="1706880"/>
          </a:xfrm>
          <a:prstGeom prst="rect">
            <a:avLst/>
          </a:prstGeom>
        </p:spPr>
      </p:pic>
      <p:sp>
        <p:nvSpPr>
          <p:cNvPr id="11" name="Textfeld 10">
            <a:extLst>
              <a:ext uri="{FF2B5EF4-FFF2-40B4-BE49-F238E27FC236}">
                <a16:creationId xmlns:a16="http://schemas.microsoft.com/office/drawing/2014/main" id="{CFC3EF38-BCF0-70F2-808D-6A2FBDFF1995}"/>
              </a:ext>
            </a:extLst>
          </p:cNvPr>
          <p:cNvSpPr txBox="1"/>
          <p:nvPr/>
        </p:nvSpPr>
        <p:spPr>
          <a:xfrm>
            <a:off x="577049" y="1413145"/>
            <a:ext cx="8780015" cy="38164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3200" dirty="0"/>
              <a:t>Tariferhöhungen TV-L:</a:t>
            </a:r>
          </a:p>
          <a:p>
            <a:r>
              <a:rPr lang="de-DE" sz="3200" dirty="0"/>
              <a:t>      1.11.24 Erhöhung um 200,-- Euro</a:t>
            </a:r>
          </a:p>
          <a:p>
            <a:r>
              <a:rPr lang="de-DE" sz="3200" dirty="0"/>
              <a:t>      zum 01.02.2025 Erhöhung um 5,5 %</a:t>
            </a:r>
          </a:p>
          <a:p>
            <a:r>
              <a:rPr lang="de-DE" sz="3200" dirty="0"/>
              <a:t>      mindestens 340 </a:t>
            </a:r>
            <a:r>
              <a:rPr lang="de-DE" sz="3200"/>
              <a:t>Euro zusammen  </a:t>
            </a:r>
            <a:endParaRPr lang="de-DE" sz="3200" dirty="0"/>
          </a:p>
          <a:p>
            <a:r>
              <a:rPr lang="de-DE" sz="3200" dirty="0"/>
              <a:t>Azubis:  1.11.24 Erhöhung um 100,-- Euro</a:t>
            </a:r>
          </a:p>
          <a:p>
            <a:r>
              <a:rPr lang="de-DE" sz="3200" dirty="0"/>
              <a:t>                2.2.24  Erhöhung um   50,-- Euro</a:t>
            </a:r>
          </a:p>
          <a:p>
            <a:r>
              <a:rPr lang="de-DE" sz="3200" dirty="0"/>
              <a:t>Laufzeit 30.10.2025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19265705"/>
      </p:ext>
    </p:extLst>
  </p:cSld>
  <p:clrMapOvr>
    <a:masterClrMapping/>
  </p:clrMapOvr>
  <p:transition spd="med">
    <p:pull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winkliges Dreieck 4">
            <a:extLst>
              <a:ext uri="{FF2B5EF4-FFF2-40B4-BE49-F238E27FC236}">
                <a16:creationId xmlns:a16="http://schemas.microsoft.com/office/drawing/2014/main" id="{B413A10B-BAA9-4E29-BB5C-54FDF4C3CB18}"/>
              </a:ext>
            </a:extLst>
          </p:cNvPr>
          <p:cNvSpPr/>
          <p:nvPr/>
        </p:nvSpPr>
        <p:spPr>
          <a:xfrm flipH="1">
            <a:off x="8531440" y="3237223"/>
            <a:ext cx="3342813" cy="3342813"/>
          </a:xfrm>
          <a:prstGeom prst="rtTriangl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97CA046-61E6-40BA-9E98-14E44C5E1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2172" y="251330"/>
            <a:ext cx="10515600" cy="966596"/>
          </a:xfrm>
        </p:spPr>
        <p:txBody>
          <a:bodyPr>
            <a:normAutofit/>
          </a:bodyPr>
          <a:lstStyle/>
          <a:p>
            <a:r>
              <a:rPr lang="de-DE" sz="4000" b="1" dirty="0"/>
              <a:t>4. Aktuelles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CCDCDD75-5C3B-40AB-95AB-1A251F26ACCD}"/>
              </a:ext>
            </a:extLst>
          </p:cNvPr>
          <p:cNvSpPr/>
          <p:nvPr/>
        </p:nvSpPr>
        <p:spPr>
          <a:xfrm>
            <a:off x="464598" y="1056443"/>
            <a:ext cx="11236171" cy="535323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2000" tIns="252000" rtlCol="0" anchor="t"/>
          <a:lstStyle/>
          <a:p>
            <a:endParaRPr lang="de-DE" sz="3600" dirty="0">
              <a:solidFill>
                <a:schemeClr val="tx1"/>
              </a:solidFill>
            </a:endParaRPr>
          </a:p>
        </p:txBody>
      </p:sp>
      <p:pic>
        <p:nvPicPr>
          <p:cNvPr id="7" name="Grafik 6" descr="Ein Bild, das Text, ClipArt enthält.&#10;&#10;Automatisch generierte Beschreibung">
            <a:extLst>
              <a:ext uri="{FF2B5EF4-FFF2-40B4-BE49-F238E27FC236}">
                <a16:creationId xmlns:a16="http://schemas.microsoft.com/office/drawing/2014/main" id="{0311D4D6-AAC3-4AB9-92D1-C12C9F648D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9817" y="189769"/>
            <a:ext cx="3477768" cy="1706880"/>
          </a:xfrm>
          <a:prstGeom prst="rect">
            <a:avLst/>
          </a:prstGeom>
        </p:spPr>
      </p:pic>
      <p:sp>
        <p:nvSpPr>
          <p:cNvPr id="11" name="Textfeld 10">
            <a:extLst>
              <a:ext uri="{FF2B5EF4-FFF2-40B4-BE49-F238E27FC236}">
                <a16:creationId xmlns:a16="http://schemas.microsoft.com/office/drawing/2014/main" id="{CFC3EF38-BCF0-70F2-808D-6A2FBDFF1995}"/>
              </a:ext>
            </a:extLst>
          </p:cNvPr>
          <p:cNvSpPr txBox="1"/>
          <p:nvPr/>
        </p:nvSpPr>
        <p:spPr>
          <a:xfrm>
            <a:off x="577049" y="1413145"/>
            <a:ext cx="10443048" cy="52937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3200" dirty="0" err="1"/>
              <a:t>Jobrad</a:t>
            </a:r>
            <a:r>
              <a:rPr lang="de-DE" sz="3200" dirty="0"/>
              <a:t>:</a:t>
            </a:r>
          </a:p>
          <a:p>
            <a:r>
              <a:rPr lang="de-DE" sz="3200" dirty="0"/>
              <a:t>Für alle Mitarbeitenden außer:</a:t>
            </a:r>
          </a:p>
          <a:p>
            <a:endParaRPr lang="de-DE" sz="3200" dirty="0"/>
          </a:p>
          <a:p>
            <a:r>
              <a:rPr lang="de-DE" sz="3200" dirty="0"/>
              <a:t>     Azubis, Studierende, MA in Probezeit, MA mit befr.   </a:t>
            </a:r>
          </a:p>
          <a:p>
            <a:r>
              <a:rPr lang="de-DE" sz="3200" dirty="0"/>
              <a:t>     Verträgen, MA deren Rente im Leasingzeitraum beginnt,</a:t>
            </a:r>
          </a:p>
          <a:p>
            <a:r>
              <a:rPr lang="de-DE" sz="3200" dirty="0"/>
              <a:t>     MA deren ETZ bereits bekannt ist </a:t>
            </a:r>
          </a:p>
          <a:p>
            <a:endParaRPr lang="de-DE" sz="3200" dirty="0"/>
          </a:p>
          <a:p>
            <a:endParaRPr lang="de-DE" sz="3200" dirty="0"/>
          </a:p>
          <a:p>
            <a:r>
              <a:rPr lang="de-DE" sz="3200" dirty="0"/>
              <a:t>      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83209459"/>
      </p:ext>
    </p:extLst>
  </p:cSld>
  <p:clrMapOvr>
    <a:masterClrMapping/>
  </p:clrMapOvr>
  <p:transition spd="med">
    <p:pull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winkliges Dreieck 4">
            <a:extLst>
              <a:ext uri="{FF2B5EF4-FFF2-40B4-BE49-F238E27FC236}">
                <a16:creationId xmlns:a16="http://schemas.microsoft.com/office/drawing/2014/main" id="{B413A10B-BAA9-4E29-BB5C-54FDF4C3CB18}"/>
              </a:ext>
            </a:extLst>
          </p:cNvPr>
          <p:cNvSpPr/>
          <p:nvPr/>
        </p:nvSpPr>
        <p:spPr>
          <a:xfrm flipH="1">
            <a:off x="8531440" y="3237223"/>
            <a:ext cx="3342813" cy="3342813"/>
          </a:xfrm>
          <a:prstGeom prst="rtTriangl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97CA046-61E6-40BA-9E98-14E44C5E1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2172" y="251330"/>
            <a:ext cx="10515600" cy="966596"/>
          </a:xfrm>
        </p:spPr>
        <p:txBody>
          <a:bodyPr>
            <a:normAutofit/>
          </a:bodyPr>
          <a:lstStyle/>
          <a:p>
            <a:r>
              <a:rPr lang="de-DE" sz="4000" b="1" dirty="0"/>
              <a:t>4. Aktuelles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CCDCDD75-5C3B-40AB-95AB-1A251F26ACCD}"/>
              </a:ext>
            </a:extLst>
          </p:cNvPr>
          <p:cNvSpPr/>
          <p:nvPr/>
        </p:nvSpPr>
        <p:spPr>
          <a:xfrm>
            <a:off x="464598" y="1056443"/>
            <a:ext cx="11236171" cy="535323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2000" tIns="252000" rtlCol="0" anchor="t"/>
          <a:lstStyle/>
          <a:p>
            <a:endParaRPr lang="de-DE" sz="3600" dirty="0">
              <a:solidFill>
                <a:schemeClr val="tx1"/>
              </a:solidFill>
            </a:endParaRPr>
          </a:p>
        </p:txBody>
      </p:sp>
      <p:pic>
        <p:nvPicPr>
          <p:cNvPr id="7" name="Grafik 6" descr="Ein Bild, das Text, ClipArt enthält.&#10;&#10;Automatisch generierte Beschreibung">
            <a:extLst>
              <a:ext uri="{FF2B5EF4-FFF2-40B4-BE49-F238E27FC236}">
                <a16:creationId xmlns:a16="http://schemas.microsoft.com/office/drawing/2014/main" id="{0311D4D6-AAC3-4AB9-92D1-C12C9F648D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9817" y="189769"/>
            <a:ext cx="3477768" cy="1706880"/>
          </a:xfrm>
          <a:prstGeom prst="rect">
            <a:avLst/>
          </a:prstGeom>
        </p:spPr>
      </p:pic>
      <p:sp>
        <p:nvSpPr>
          <p:cNvPr id="11" name="Textfeld 10">
            <a:extLst>
              <a:ext uri="{FF2B5EF4-FFF2-40B4-BE49-F238E27FC236}">
                <a16:creationId xmlns:a16="http://schemas.microsoft.com/office/drawing/2014/main" id="{CFC3EF38-BCF0-70F2-808D-6A2FBDFF1995}"/>
              </a:ext>
            </a:extLst>
          </p:cNvPr>
          <p:cNvSpPr txBox="1"/>
          <p:nvPr/>
        </p:nvSpPr>
        <p:spPr>
          <a:xfrm>
            <a:off x="577049" y="1413145"/>
            <a:ext cx="10443048" cy="57861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3200" dirty="0" err="1"/>
              <a:t>Jobrad</a:t>
            </a:r>
            <a:r>
              <a:rPr lang="de-DE" sz="3200" dirty="0"/>
              <a:t>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3200" dirty="0"/>
              <a:t>Konditionen:</a:t>
            </a:r>
          </a:p>
          <a:p>
            <a:r>
              <a:rPr lang="de-DE" sz="3200" dirty="0"/>
              <a:t>     - Vertragspartner </a:t>
            </a:r>
            <a:r>
              <a:rPr lang="de-DE" sz="3200" dirty="0" err="1"/>
              <a:t>Bikeleasing</a:t>
            </a:r>
            <a:endParaRPr lang="de-DE" sz="3200" dirty="0"/>
          </a:p>
          <a:p>
            <a:r>
              <a:rPr lang="de-DE" sz="3200" dirty="0"/>
              <a:t>     - Entgeltumwandlung</a:t>
            </a:r>
          </a:p>
          <a:p>
            <a:r>
              <a:rPr lang="de-DE" sz="3200" dirty="0"/>
              <a:t>     - Wert Fahrrad 649,-- bis 7.000 Euro</a:t>
            </a:r>
          </a:p>
          <a:p>
            <a:r>
              <a:rPr lang="de-DE" sz="3200" dirty="0"/>
              <a:t>     - Fahrradschloss (49 Euro)muss mitgeleast werden</a:t>
            </a:r>
          </a:p>
          <a:p>
            <a:r>
              <a:rPr lang="de-DE" sz="3200" dirty="0"/>
              <a:t>     - Leasingdauer 36 Monate</a:t>
            </a:r>
          </a:p>
          <a:p>
            <a:endParaRPr lang="de-DE" sz="3200" dirty="0"/>
          </a:p>
          <a:p>
            <a:endParaRPr lang="de-DE" sz="3200" dirty="0"/>
          </a:p>
          <a:p>
            <a:r>
              <a:rPr lang="de-DE" sz="3200" dirty="0"/>
              <a:t>      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08821033"/>
      </p:ext>
    </p:extLst>
  </p:cSld>
  <p:clrMapOvr>
    <a:masterClrMapping/>
  </p:clrMapOvr>
  <p:transition spd="med">
    <p:pull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winkliges Dreieck 4">
            <a:extLst>
              <a:ext uri="{FF2B5EF4-FFF2-40B4-BE49-F238E27FC236}">
                <a16:creationId xmlns:a16="http://schemas.microsoft.com/office/drawing/2014/main" id="{B413A10B-BAA9-4E29-BB5C-54FDF4C3CB18}"/>
              </a:ext>
            </a:extLst>
          </p:cNvPr>
          <p:cNvSpPr/>
          <p:nvPr/>
        </p:nvSpPr>
        <p:spPr>
          <a:xfrm flipH="1">
            <a:off x="8531440" y="3237223"/>
            <a:ext cx="3342813" cy="3342813"/>
          </a:xfrm>
          <a:prstGeom prst="rtTriangl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97CA046-61E6-40BA-9E98-14E44C5E1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2172" y="251330"/>
            <a:ext cx="10515600" cy="966596"/>
          </a:xfrm>
        </p:spPr>
        <p:txBody>
          <a:bodyPr>
            <a:normAutofit/>
          </a:bodyPr>
          <a:lstStyle/>
          <a:p>
            <a:r>
              <a:rPr lang="de-DE" sz="4000" b="1" dirty="0"/>
              <a:t>4. Aktuelles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CCDCDD75-5C3B-40AB-95AB-1A251F26ACCD}"/>
              </a:ext>
            </a:extLst>
          </p:cNvPr>
          <p:cNvSpPr/>
          <p:nvPr/>
        </p:nvSpPr>
        <p:spPr>
          <a:xfrm>
            <a:off x="464598" y="1056443"/>
            <a:ext cx="11236171" cy="535323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2000" tIns="252000" rtlCol="0" anchor="t"/>
          <a:lstStyle/>
          <a:p>
            <a:endParaRPr lang="de-DE" sz="3600" dirty="0">
              <a:solidFill>
                <a:schemeClr val="tx1"/>
              </a:solidFill>
            </a:endParaRPr>
          </a:p>
        </p:txBody>
      </p:sp>
      <p:pic>
        <p:nvPicPr>
          <p:cNvPr id="7" name="Grafik 6" descr="Ein Bild, das Text, ClipArt enthält.&#10;&#10;Automatisch generierte Beschreibung">
            <a:extLst>
              <a:ext uri="{FF2B5EF4-FFF2-40B4-BE49-F238E27FC236}">
                <a16:creationId xmlns:a16="http://schemas.microsoft.com/office/drawing/2014/main" id="{0311D4D6-AAC3-4AB9-92D1-C12C9F648D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9817" y="189769"/>
            <a:ext cx="3477768" cy="1706880"/>
          </a:xfrm>
          <a:prstGeom prst="rect">
            <a:avLst/>
          </a:prstGeom>
        </p:spPr>
      </p:pic>
      <p:sp>
        <p:nvSpPr>
          <p:cNvPr id="11" name="Textfeld 10">
            <a:extLst>
              <a:ext uri="{FF2B5EF4-FFF2-40B4-BE49-F238E27FC236}">
                <a16:creationId xmlns:a16="http://schemas.microsoft.com/office/drawing/2014/main" id="{CFC3EF38-BCF0-70F2-808D-6A2FBDFF1995}"/>
              </a:ext>
            </a:extLst>
          </p:cNvPr>
          <p:cNvSpPr txBox="1"/>
          <p:nvPr/>
        </p:nvSpPr>
        <p:spPr>
          <a:xfrm>
            <a:off x="577049" y="1413145"/>
            <a:ext cx="10443048" cy="62786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3200" dirty="0" err="1"/>
              <a:t>Jobrad</a:t>
            </a:r>
            <a:r>
              <a:rPr lang="de-DE" sz="3200" dirty="0"/>
              <a:t>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3200" dirty="0"/>
              <a:t>Vorgehen:</a:t>
            </a:r>
          </a:p>
          <a:p>
            <a:r>
              <a:rPr lang="de-DE" sz="3200" dirty="0"/>
              <a:t>     - Fahrradgeschäft suchen (Vertragspartner </a:t>
            </a:r>
            <a:r>
              <a:rPr lang="de-DE" sz="3200" dirty="0" err="1"/>
              <a:t>Bikeleasing</a:t>
            </a:r>
            <a:r>
              <a:rPr lang="de-DE" sz="3200" dirty="0"/>
              <a:t>)</a:t>
            </a:r>
          </a:p>
          <a:p>
            <a:r>
              <a:rPr lang="de-DE" sz="3200" dirty="0"/>
              <a:t>     - Beratung, Fahrrad testen</a:t>
            </a:r>
          </a:p>
          <a:p>
            <a:r>
              <a:rPr lang="de-DE" sz="3200" dirty="0"/>
              <a:t>     - Fahrradgeschäft stellt Leasingantrag</a:t>
            </a:r>
          </a:p>
          <a:p>
            <a:r>
              <a:rPr lang="de-DE" sz="3200" dirty="0"/>
              <a:t>     - Registrierung auf </a:t>
            </a:r>
            <a:r>
              <a:rPr lang="de-DE" sz="3200" dirty="0" err="1"/>
              <a:t>Bikeleasing</a:t>
            </a:r>
            <a:r>
              <a:rPr lang="de-DE" sz="3200" dirty="0"/>
              <a:t>-Serviceportal (Firmencode)</a:t>
            </a:r>
          </a:p>
          <a:p>
            <a:r>
              <a:rPr lang="de-DE" sz="3200" dirty="0"/>
              <a:t>     - Überlassungsantrag prüfen und freigeben</a:t>
            </a:r>
          </a:p>
          <a:p>
            <a:r>
              <a:rPr lang="de-DE" sz="3200" dirty="0"/>
              <a:t>     - Fahrrad abholen (pers.) mit Übernahmecode und </a:t>
            </a:r>
            <a:r>
              <a:rPr lang="de-DE" sz="3200" dirty="0" err="1"/>
              <a:t>Perso</a:t>
            </a:r>
            <a:endParaRPr lang="de-DE" sz="3200" dirty="0"/>
          </a:p>
          <a:p>
            <a:r>
              <a:rPr lang="de-DE" sz="3200" dirty="0"/>
              <a:t>     - zum 1. des Folgemonats beginnt Leasingzeitraum</a:t>
            </a:r>
          </a:p>
          <a:p>
            <a:endParaRPr lang="de-DE" sz="3200" dirty="0"/>
          </a:p>
          <a:p>
            <a:r>
              <a:rPr lang="de-DE" sz="3200" dirty="0"/>
              <a:t>      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54618437"/>
      </p:ext>
    </p:extLst>
  </p:cSld>
  <p:clrMapOvr>
    <a:masterClrMapping/>
  </p:clrMapOvr>
  <p:transition spd="med">
    <p:pull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winkliges Dreieck 4">
            <a:extLst>
              <a:ext uri="{FF2B5EF4-FFF2-40B4-BE49-F238E27FC236}">
                <a16:creationId xmlns:a16="http://schemas.microsoft.com/office/drawing/2014/main" id="{B413A10B-BAA9-4E29-BB5C-54FDF4C3CB18}"/>
              </a:ext>
            </a:extLst>
          </p:cNvPr>
          <p:cNvSpPr/>
          <p:nvPr/>
        </p:nvSpPr>
        <p:spPr>
          <a:xfrm flipH="1">
            <a:off x="8531440" y="3237223"/>
            <a:ext cx="3342813" cy="3342813"/>
          </a:xfrm>
          <a:prstGeom prst="rtTriangl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CCDCDD75-5C3B-40AB-95AB-1A251F26ACCD}"/>
              </a:ext>
            </a:extLst>
          </p:cNvPr>
          <p:cNvSpPr/>
          <p:nvPr/>
        </p:nvSpPr>
        <p:spPr>
          <a:xfrm>
            <a:off x="464598" y="1056443"/>
            <a:ext cx="11236171" cy="535323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2000" tIns="252000" rIns="2052000" rtlCol="0" anchor="t"/>
          <a:lstStyle/>
          <a:p>
            <a:endParaRPr lang="de-DE" sz="3200" b="1" dirty="0">
              <a:solidFill>
                <a:schemeClr val="tx1"/>
              </a:solidFill>
            </a:endParaRPr>
          </a:p>
          <a:p>
            <a:endParaRPr lang="de-DE" sz="3200" b="1" dirty="0">
              <a:solidFill>
                <a:schemeClr val="tx1"/>
              </a:solidFill>
            </a:endParaRPr>
          </a:p>
          <a:p>
            <a:endParaRPr lang="de-DE" sz="3200" b="1" dirty="0">
              <a:solidFill>
                <a:schemeClr val="tx1"/>
              </a:solidFill>
            </a:endParaRPr>
          </a:p>
          <a:p>
            <a:endParaRPr lang="de-DE" sz="3200" b="1" dirty="0">
              <a:solidFill>
                <a:schemeClr val="tx1"/>
              </a:solidFill>
            </a:endParaRPr>
          </a:p>
          <a:p>
            <a:pPr algn="ctr"/>
            <a:r>
              <a:rPr lang="de-DE" sz="4000" b="1" dirty="0">
                <a:solidFill>
                  <a:schemeClr val="tx1"/>
                </a:solidFill>
              </a:rPr>
              <a:t>Vielen Dank für Ihre Aufmerksamkeit!</a:t>
            </a:r>
            <a:endParaRPr lang="de-DE" sz="4000" dirty="0">
              <a:solidFill>
                <a:schemeClr val="tx1"/>
              </a:solidFill>
            </a:endParaRPr>
          </a:p>
        </p:txBody>
      </p:sp>
      <p:pic>
        <p:nvPicPr>
          <p:cNvPr id="7" name="Grafik 6" descr="Ein Bild, das Text, ClipArt enthält.&#10;&#10;Automatisch generierte Beschreibung">
            <a:extLst>
              <a:ext uri="{FF2B5EF4-FFF2-40B4-BE49-F238E27FC236}">
                <a16:creationId xmlns:a16="http://schemas.microsoft.com/office/drawing/2014/main" id="{0311D4D6-AAC3-4AB9-92D1-C12C9F648D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9817" y="189769"/>
            <a:ext cx="3477768" cy="1706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7555621"/>
      </p:ext>
    </p:extLst>
  </p:cSld>
  <p:clrMapOvr>
    <a:masterClrMapping/>
  </p:clrMapOvr>
  <p:transition spd="med">
    <p:pul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winkliges Dreieck 4">
            <a:extLst>
              <a:ext uri="{FF2B5EF4-FFF2-40B4-BE49-F238E27FC236}">
                <a16:creationId xmlns:a16="http://schemas.microsoft.com/office/drawing/2014/main" id="{B413A10B-BAA9-4E29-BB5C-54FDF4C3CB18}"/>
              </a:ext>
            </a:extLst>
          </p:cNvPr>
          <p:cNvSpPr/>
          <p:nvPr/>
        </p:nvSpPr>
        <p:spPr>
          <a:xfrm flipH="1">
            <a:off x="8531440" y="3237223"/>
            <a:ext cx="3342813" cy="3342813"/>
          </a:xfrm>
          <a:prstGeom prst="rtTriangl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97CA046-61E6-40BA-9E98-14E44C5E1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2172" y="251330"/>
            <a:ext cx="10515600" cy="966596"/>
          </a:xfrm>
        </p:spPr>
        <p:txBody>
          <a:bodyPr>
            <a:normAutofit/>
          </a:bodyPr>
          <a:lstStyle/>
          <a:p>
            <a:r>
              <a:rPr lang="de-DE" sz="4000" b="1" dirty="0"/>
              <a:t>Informationen für Mitarbeitende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CCDCDD75-5C3B-40AB-95AB-1A251F26ACCD}"/>
              </a:ext>
            </a:extLst>
          </p:cNvPr>
          <p:cNvSpPr/>
          <p:nvPr/>
        </p:nvSpPr>
        <p:spPr>
          <a:xfrm>
            <a:off x="477914" y="958789"/>
            <a:ext cx="11236171" cy="535323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2000" tIns="252000" rtlCol="0" anchor="t"/>
          <a:lstStyle/>
          <a:p>
            <a:pPr>
              <a:spcBef>
                <a:spcPts val="1200"/>
              </a:spcBef>
            </a:pPr>
            <a:endParaRPr lang="de-DE" sz="3200" dirty="0">
              <a:solidFill>
                <a:schemeClr val="tx1"/>
              </a:solidFill>
            </a:endParaRPr>
          </a:p>
        </p:txBody>
      </p:sp>
      <p:pic>
        <p:nvPicPr>
          <p:cNvPr id="7" name="Grafik 6" descr="Ein Bild, das Text, ClipArt enthält.&#10;&#10;Automatisch generierte Beschreibung">
            <a:extLst>
              <a:ext uri="{FF2B5EF4-FFF2-40B4-BE49-F238E27FC236}">
                <a16:creationId xmlns:a16="http://schemas.microsoft.com/office/drawing/2014/main" id="{0311D4D6-AAC3-4AB9-92D1-C12C9F648D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9817" y="189769"/>
            <a:ext cx="3477768" cy="1706880"/>
          </a:xfrm>
          <a:prstGeom prst="rect">
            <a:avLst/>
          </a:prstGeom>
        </p:spPr>
      </p:pic>
      <p:sp>
        <p:nvSpPr>
          <p:cNvPr id="8" name="Rectangle 5">
            <a:extLst>
              <a:ext uri="{FF2B5EF4-FFF2-40B4-BE49-F238E27FC236}">
                <a16:creationId xmlns:a16="http://schemas.microsoft.com/office/drawing/2014/main" id="{F9261A31-6DE8-A9D2-BDA2-DCEAC2B00A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4228" y="1011611"/>
            <a:ext cx="4195438" cy="524759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770438" algn="l"/>
                <a:tab pos="4860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770438" algn="l"/>
                <a:tab pos="4860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770438" algn="l"/>
                <a:tab pos="4860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770438" algn="l"/>
                <a:tab pos="4860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770438" algn="l"/>
                <a:tab pos="4860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770438" algn="l"/>
                <a:tab pos="4860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770438" algn="l"/>
                <a:tab pos="4860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770438" algn="l"/>
                <a:tab pos="4860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770438" algn="l"/>
                <a:tab pos="4860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70438" algn="l"/>
                <a:tab pos="4860925" algn="l"/>
              </a:tabLst>
            </a:pPr>
            <a:endParaRPr lang="de-DE" altLang="de-DE" sz="2800" b="1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70438" algn="l"/>
                <a:tab pos="4860925" algn="l"/>
              </a:tabLst>
            </a:pPr>
            <a:endParaRPr kumimoji="0" lang="de-DE" altLang="de-DE" sz="3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70438" algn="l"/>
                <a:tab pos="4860925" algn="l"/>
              </a:tabLst>
            </a:pPr>
            <a:endParaRPr lang="de-DE" altLang="de-DE" sz="3600" b="1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70438" algn="l"/>
                <a:tab pos="4860925" algn="l"/>
              </a:tabLst>
            </a:pPr>
            <a:r>
              <a:rPr kumimoji="0" lang="de-DE" altLang="de-DE" sz="3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Informationen</a:t>
            </a:r>
            <a:endParaRPr kumimoji="0" lang="de-DE" altLang="de-DE" sz="3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70438" algn="l"/>
                <a:tab pos="4860925" algn="l"/>
              </a:tabLst>
            </a:pPr>
            <a:endParaRPr kumimoji="0" lang="de-DE" altLang="de-DE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70438" algn="l"/>
                <a:tab pos="4860925" algn="l"/>
              </a:tabLst>
            </a:pPr>
            <a:r>
              <a:rPr kumimoji="0" lang="de-DE" altLang="de-DE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</a:t>
            </a:r>
            <a:r>
              <a:rPr kumimoji="0" lang="de-DE" altLang="de-DE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ü</a:t>
            </a:r>
            <a:r>
              <a:rPr kumimoji="0" lang="de-DE" altLang="de-DE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</a:t>
            </a:r>
            <a:endParaRPr kumimoji="0" lang="de-DE" altLang="de-DE" sz="3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70438" algn="l"/>
                <a:tab pos="4860925" algn="l"/>
              </a:tabLst>
            </a:pPr>
            <a:r>
              <a:rPr kumimoji="0" lang="de-DE" altLang="de-DE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Mitarbeitend</a:t>
            </a:r>
            <a:r>
              <a:rPr kumimoji="0" lang="de-DE" altLang="de-DE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</a:t>
            </a:r>
            <a:endParaRPr kumimoji="0" lang="de-DE" altLang="de-DE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70438" algn="l"/>
                <a:tab pos="4860925" algn="l"/>
              </a:tabLst>
            </a:pPr>
            <a:endParaRPr kumimoji="0" lang="de-DE" altLang="de-DE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70438" algn="l"/>
                <a:tab pos="4860925" algn="l"/>
              </a:tabLst>
            </a:pPr>
            <a:endParaRPr lang="de-DE" altLang="de-DE" sz="16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70438" algn="l"/>
                <a:tab pos="4860925" algn="l"/>
              </a:tabLst>
            </a:pPr>
            <a:endParaRPr kumimoji="0" lang="de-DE" altLang="de-DE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70438" algn="l"/>
                <a:tab pos="4860925" algn="l"/>
              </a:tabLst>
            </a:pPr>
            <a:endParaRPr kumimoji="0" lang="de-DE" altLang="de-DE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70438" algn="l"/>
                <a:tab pos="4860925" algn="l"/>
              </a:tabLst>
            </a:pPr>
            <a:endParaRPr lang="de-DE" altLang="de-DE" sz="16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70438" algn="l"/>
                <a:tab pos="4860925" algn="l"/>
              </a:tabLst>
            </a:pPr>
            <a:r>
              <a:rPr kumimoji="0" lang="de-DE" altLang="de-D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___________________________________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70438" algn="l"/>
                <a:tab pos="4860925" algn="l"/>
              </a:tabLst>
            </a:pPr>
            <a:r>
              <a:rPr kumimoji="0" lang="de-DE" altLang="de-DE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Landeskirchenamt                                                April 2022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70438" algn="l"/>
                <a:tab pos="4860925" algn="l"/>
              </a:tabLst>
            </a:pPr>
            <a:endParaRPr kumimoji="0" lang="de-DE" altLang="de-DE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70438" algn="l"/>
                <a:tab pos="4860925" algn="l"/>
              </a:tabLst>
            </a:pPr>
            <a:r>
              <a:rPr kumimoji="0" lang="de-DE" altLang="de-D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-1-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52" name="Bild 2" descr="EKKW_logo_klein">
            <a:extLst>
              <a:ext uri="{FF2B5EF4-FFF2-40B4-BE49-F238E27FC236}">
                <a16:creationId xmlns:a16="http://schemas.microsoft.com/office/drawing/2014/main" id="{0605B207-024E-B40E-3D5C-E8DB60FBA1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1484" y="1334142"/>
            <a:ext cx="2516242" cy="928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6">
            <a:extLst>
              <a:ext uri="{FF2B5EF4-FFF2-40B4-BE49-F238E27FC236}">
                <a16:creationId xmlns:a16="http://schemas.microsoft.com/office/drawing/2014/main" id="{F0FC5A2E-1071-C428-7CE5-DAEC999DEC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7914" y="16568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ABE41F53-C936-54CE-C7B0-F8C83CF40293}"/>
              </a:ext>
            </a:extLst>
          </p:cNvPr>
          <p:cNvSpPr txBox="1"/>
          <p:nvPr/>
        </p:nvSpPr>
        <p:spPr>
          <a:xfrm>
            <a:off x="5953956" y="1551438"/>
            <a:ext cx="3320248" cy="4167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3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Informationen für </a:t>
            </a:r>
            <a:r>
              <a:rPr lang="de-DE" sz="32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Mitarbeitende</a:t>
            </a:r>
            <a:r>
              <a:rPr lang="de-DE" sz="3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zu finden unter: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3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IUNIA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de-DE" sz="3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unsere Themen 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de-DE" sz="3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Recht 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de-DE" sz="3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Arbeitsrecht</a:t>
            </a:r>
          </a:p>
        </p:txBody>
      </p:sp>
    </p:spTree>
    <p:extLst>
      <p:ext uri="{BB962C8B-B14F-4D97-AF65-F5344CB8AC3E}">
        <p14:creationId xmlns:p14="http://schemas.microsoft.com/office/powerpoint/2010/main" val="822079959"/>
      </p:ext>
    </p:extLst>
  </p:cSld>
  <p:clrMapOvr>
    <a:masterClrMapping/>
  </p:clrMapOvr>
  <p:transition spd="med">
    <p:pull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winkliges Dreieck 4">
            <a:extLst>
              <a:ext uri="{FF2B5EF4-FFF2-40B4-BE49-F238E27FC236}">
                <a16:creationId xmlns:a16="http://schemas.microsoft.com/office/drawing/2014/main" id="{B413A10B-BAA9-4E29-BB5C-54FDF4C3CB18}"/>
              </a:ext>
            </a:extLst>
          </p:cNvPr>
          <p:cNvSpPr/>
          <p:nvPr/>
        </p:nvSpPr>
        <p:spPr>
          <a:xfrm flipH="1">
            <a:off x="8531440" y="3237223"/>
            <a:ext cx="3342813" cy="3342813"/>
          </a:xfrm>
          <a:prstGeom prst="rtTriangl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97CA046-61E6-40BA-9E98-14E44C5E1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2172" y="251330"/>
            <a:ext cx="10515600" cy="966596"/>
          </a:xfrm>
        </p:spPr>
        <p:txBody>
          <a:bodyPr>
            <a:normAutofit/>
          </a:bodyPr>
          <a:lstStyle/>
          <a:p>
            <a:r>
              <a:rPr lang="de-DE" sz="4000" b="1" dirty="0"/>
              <a:t>Agenda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CCDCDD75-5C3B-40AB-95AB-1A251F26ACCD}"/>
              </a:ext>
            </a:extLst>
          </p:cNvPr>
          <p:cNvSpPr/>
          <p:nvPr/>
        </p:nvSpPr>
        <p:spPr>
          <a:xfrm>
            <a:off x="477914" y="958789"/>
            <a:ext cx="11236171" cy="535323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2000" tIns="252000" rtlCol="0" anchor="t"/>
          <a:lstStyle/>
          <a:p>
            <a:pPr>
              <a:spcBef>
                <a:spcPts val="1200"/>
              </a:spcBef>
            </a:pPr>
            <a:endParaRPr lang="de-DE" sz="3200" dirty="0">
              <a:solidFill>
                <a:schemeClr val="tx1"/>
              </a:solidFill>
            </a:endParaRPr>
          </a:p>
          <a:p>
            <a:pPr marL="514350" indent="-514350">
              <a:spcBef>
                <a:spcPts val="1200"/>
              </a:spcBef>
              <a:buAutoNum type="arabicPeriod"/>
            </a:pPr>
            <a:r>
              <a:rPr lang="de-DE" sz="3200" dirty="0">
                <a:solidFill>
                  <a:schemeClr val="tx1"/>
                </a:solidFill>
              </a:rPr>
              <a:t>Sicherungsordnung</a:t>
            </a:r>
          </a:p>
          <a:p>
            <a:pPr marL="514350" indent="-514350">
              <a:spcBef>
                <a:spcPts val="1200"/>
              </a:spcBef>
              <a:buAutoNum type="arabicPeriod"/>
            </a:pPr>
            <a:r>
              <a:rPr lang="de-DE" sz="3200" dirty="0">
                <a:solidFill>
                  <a:schemeClr val="tx1"/>
                </a:solidFill>
              </a:rPr>
              <a:t>Regenerationstage/ Umwandlungstage</a:t>
            </a:r>
          </a:p>
          <a:p>
            <a:pPr marL="514350" indent="-514350">
              <a:spcBef>
                <a:spcPts val="1200"/>
              </a:spcBef>
              <a:buAutoNum type="arabicPeriod"/>
            </a:pPr>
            <a:r>
              <a:rPr lang="de-DE" sz="3200" dirty="0">
                <a:solidFill>
                  <a:schemeClr val="tx1"/>
                </a:solidFill>
              </a:rPr>
              <a:t>Aktuelles: </a:t>
            </a:r>
            <a:r>
              <a:rPr lang="de-DE" sz="3200" dirty="0" err="1">
                <a:solidFill>
                  <a:schemeClr val="tx1"/>
                </a:solidFill>
              </a:rPr>
              <a:t>Jobrad</a:t>
            </a:r>
            <a:r>
              <a:rPr lang="de-DE" sz="3200" dirty="0">
                <a:solidFill>
                  <a:schemeClr val="tx1"/>
                </a:solidFill>
              </a:rPr>
              <a:t>, Tariferhöhung</a:t>
            </a:r>
          </a:p>
          <a:p>
            <a:pPr>
              <a:spcBef>
                <a:spcPts val="1200"/>
              </a:spcBef>
            </a:pPr>
            <a:endParaRPr lang="de-DE" sz="3200" dirty="0">
              <a:solidFill>
                <a:schemeClr val="tx1"/>
              </a:solidFill>
            </a:endParaRPr>
          </a:p>
        </p:txBody>
      </p:sp>
      <p:pic>
        <p:nvPicPr>
          <p:cNvPr id="7" name="Grafik 6" descr="Ein Bild, das Text, ClipArt enthält.&#10;&#10;Automatisch generierte Beschreibung">
            <a:extLst>
              <a:ext uri="{FF2B5EF4-FFF2-40B4-BE49-F238E27FC236}">
                <a16:creationId xmlns:a16="http://schemas.microsoft.com/office/drawing/2014/main" id="{0311D4D6-AAC3-4AB9-92D1-C12C9F648D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9817" y="189769"/>
            <a:ext cx="3477768" cy="1706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6349985"/>
      </p:ext>
    </p:extLst>
  </p:cSld>
  <p:clrMapOvr>
    <a:masterClrMapping/>
  </p:clrMapOvr>
  <p:transition spd="med">
    <p:pull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winkliges Dreieck 4">
            <a:extLst>
              <a:ext uri="{FF2B5EF4-FFF2-40B4-BE49-F238E27FC236}">
                <a16:creationId xmlns:a16="http://schemas.microsoft.com/office/drawing/2014/main" id="{B413A10B-BAA9-4E29-BB5C-54FDF4C3CB18}"/>
              </a:ext>
            </a:extLst>
          </p:cNvPr>
          <p:cNvSpPr/>
          <p:nvPr/>
        </p:nvSpPr>
        <p:spPr>
          <a:xfrm flipH="1">
            <a:off x="8531440" y="3237223"/>
            <a:ext cx="3342813" cy="3342813"/>
          </a:xfrm>
          <a:prstGeom prst="rtTriangl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97CA046-61E6-40BA-9E98-14E44C5E1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2172" y="251330"/>
            <a:ext cx="10515600" cy="966596"/>
          </a:xfrm>
        </p:spPr>
        <p:txBody>
          <a:bodyPr>
            <a:normAutofit/>
          </a:bodyPr>
          <a:lstStyle/>
          <a:p>
            <a:r>
              <a:rPr lang="de-DE" sz="4000" b="1" dirty="0"/>
              <a:t>1. Sicherungsordnung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CCDCDD75-5C3B-40AB-95AB-1A251F26ACCD}"/>
              </a:ext>
            </a:extLst>
          </p:cNvPr>
          <p:cNvSpPr/>
          <p:nvPr/>
        </p:nvSpPr>
        <p:spPr>
          <a:xfrm>
            <a:off x="464598" y="1056443"/>
            <a:ext cx="11236171" cy="535323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2000" tIns="252000" rtlCol="0" anchor="t"/>
          <a:lstStyle/>
          <a:p>
            <a:endParaRPr lang="de-DE" sz="3600" dirty="0">
              <a:solidFill>
                <a:schemeClr val="tx1"/>
              </a:solidFill>
            </a:endParaRPr>
          </a:p>
        </p:txBody>
      </p:sp>
      <p:pic>
        <p:nvPicPr>
          <p:cNvPr id="7" name="Grafik 6" descr="Ein Bild, das Text, ClipArt enthält.&#10;&#10;Automatisch generierte Beschreibung">
            <a:extLst>
              <a:ext uri="{FF2B5EF4-FFF2-40B4-BE49-F238E27FC236}">
                <a16:creationId xmlns:a16="http://schemas.microsoft.com/office/drawing/2014/main" id="{0311D4D6-AAC3-4AB9-92D1-C12C9F648D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9817" y="189769"/>
            <a:ext cx="3477768" cy="1706880"/>
          </a:xfrm>
          <a:prstGeom prst="rect">
            <a:avLst/>
          </a:prstGeom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9415D5F3-F429-4F76-3C7F-749CB9EB7EB9}"/>
              </a:ext>
            </a:extLst>
          </p:cNvPr>
          <p:cNvSpPr txBox="1"/>
          <p:nvPr/>
        </p:nvSpPr>
        <p:spPr>
          <a:xfrm>
            <a:off x="612559" y="1279487"/>
            <a:ext cx="9836458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/>
              <a:t>Beschlüsse der Landessynode vom November 2015 „Volkskirche qualitativ weiterentwickeln“</a:t>
            </a:r>
          </a:p>
          <a:p>
            <a:r>
              <a:rPr lang="de-DE" sz="3200" dirty="0"/>
              <a:t>d.h. Schließungen, Einschränkungen, Verlegung etc. </a:t>
            </a:r>
          </a:p>
          <a:p>
            <a:endParaRPr lang="de-DE" sz="3200" dirty="0"/>
          </a:p>
          <a:p>
            <a:r>
              <a:rPr lang="de-DE" sz="3200" dirty="0"/>
              <a:t>13.12.2018 </a:t>
            </a:r>
          </a:p>
          <a:p>
            <a:r>
              <a:rPr lang="de-DE" sz="3200" dirty="0"/>
              <a:t>Beschluss der Arbeitsrechtlichen Kommission über diese Sicherungsordnung:</a:t>
            </a:r>
          </a:p>
          <a:p>
            <a:r>
              <a:rPr lang="de-DE" sz="3200" dirty="0"/>
              <a:t>Zur Milderung von beruflichen, wirtschaftlichen und sozialen Nachteilen</a:t>
            </a:r>
          </a:p>
          <a:p>
            <a:endParaRPr lang="de-DE" sz="3200" dirty="0"/>
          </a:p>
          <a:p>
            <a:endParaRPr lang="de-DE" sz="3200" dirty="0"/>
          </a:p>
          <a:p>
            <a:r>
              <a:rPr lang="de-DE" sz="3200" dirty="0"/>
              <a:t>     </a:t>
            </a:r>
          </a:p>
          <a:p>
            <a:endParaRPr lang="de-DE" sz="3200" dirty="0"/>
          </a:p>
        </p:txBody>
      </p:sp>
    </p:spTree>
    <p:extLst>
      <p:ext uri="{BB962C8B-B14F-4D97-AF65-F5344CB8AC3E}">
        <p14:creationId xmlns:p14="http://schemas.microsoft.com/office/powerpoint/2010/main" val="2455907344"/>
      </p:ext>
    </p:extLst>
  </p:cSld>
  <p:clrMapOvr>
    <a:masterClrMapping/>
  </p:clrMapOvr>
  <p:transition spd="med">
    <p:pull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winkliges Dreieck 4">
            <a:extLst>
              <a:ext uri="{FF2B5EF4-FFF2-40B4-BE49-F238E27FC236}">
                <a16:creationId xmlns:a16="http://schemas.microsoft.com/office/drawing/2014/main" id="{B413A10B-BAA9-4E29-BB5C-54FDF4C3CB18}"/>
              </a:ext>
            </a:extLst>
          </p:cNvPr>
          <p:cNvSpPr/>
          <p:nvPr/>
        </p:nvSpPr>
        <p:spPr>
          <a:xfrm flipH="1">
            <a:off x="8531440" y="3237223"/>
            <a:ext cx="3342813" cy="3342813"/>
          </a:xfrm>
          <a:prstGeom prst="rtTriangl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97CA046-61E6-40BA-9E98-14E44C5E1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2172" y="251330"/>
            <a:ext cx="10515600" cy="966596"/>
          </a:xfrm>
        </p:spPr>
        <p:txBody>
          <a:bodyPr>
            <a:normAutofit/>
          </a:bodyPr>
          <a:lstStyle/>
          <a:p>
            <a:r>
              <a:rPr lang="de-DE" sz="4000" b="1" dirty="0"/>
              <a:t>1</a:t>
            </a:r>
            <a:r>
              <a:rPr lang="de-DE" sz="4000" b="1"/>
              <a:t>. </a:t>
            </a:r>
            <a:r>
              <a:rPr lang="de-DE" sz="4000" b="1" dirty="0"/>
              <a:t>Sicherungsordnung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CCDCDD75-5C3B-40AB-95AB-1A251F26ACCD}"/>
              </a:ext>
            </a:extLst>
          </p:cNvPr>
          <p:cNvSpPr/>
          <p:nvPr/>
        </p:nvSpPr>
        <p:spPr>
          <a:xfrm>
            <a:off x="464598" y="1056443"/>
            <a:ext cx="11236171" cy="535323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2000" tIns="252000" rtlCol="0" anchor="t"/>
          <a:lstStyle/>
          <a:p>
            <a:endParaRPr lang="de-DE" sz="3600" dirty="0">
              <a:solidFill>
                <a:schemeClr val="tx1"/>
              </a:solidFill>
            </a:endParaRPr>
          </a:p>
        </p:txBody>
      </p:sp>
      <p:pic>
        <p:nvPicPr>
          <p:cNvPr id="7" name="Grafik 6" descr="Ein Bild, das Text, ClipArt enthält.&#10;&#10;Automatisch generierte Beschreibung">
            <a:extLst>
              <a:ext uri="{FF2B5EF4-FFF2-40B4-BE49-F238E27FC236}">
                <a16:creationId xmlns:a16="http://schemas.microsoft.com/office/drawing/2014/main" id="{0311D4D6-AAC3-4AB9-92D1-C12C9F648D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9817" y="189769"/>
            <a:ext cx="3477768" cy="1706880"/>
          </a:xfrm>
          <a:prstGeom prst="rect">
            <a:avLst/>
          </a:prstGeom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9415D5F3-F429-4F76-3C7F-749CB9EB7EB9}"/>
              </a:ext>
            </a:extLst>
          </p:cNvPr>
          <p:cNvSpPr txBox="1"/>
          <p:nvPr/>
        </p:nvSpPr>
        <p:spPr>
          <a:xfrm>
            <a:off x="612559" y="1279487"/>
            <a:ext cx="9836458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/>
              <a:t>§ 1 Geltungsbereich</a:t>
            </a:r>
          </a:p>
          <a:p>
            <a:endParaRPr lang="de-DE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3200" dirty="0"/>
              <a:t>Gilt für Stellen oder Stellenanteile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3200" dirty="0"/>
              <a:t>Stelle muss mindestens 25 % aus Kirchensteuermitteln finanziert sein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3200" dirty="0"/>
              <a:t>Sicherungsordnung gilt bis 31.12.2026- momentan Verhandlungen, damit unbefristet</a:t>
            </a:r>
          </a:p>
          <a:p>
            <a:endParaRPr lang="de-DE" sz="3200" dirty="0"/>
          </a:p>
        </p:txBody>
      </p:sp>
    </p:spTree>
    <p:extLst>
      <p:ext uri="{BB962C8B-B14F-4D97-AF65-F5344CB8AC3E}">
        <p14:creationId xmlns:p14="http://schemas.microsoft.com/office/powerpoint/2010/main" val="1795658371"/>
      </p:ext>
    </p:extLst>
  </p:cSld>
  <p:clrMapOvr>
    <a:masterClrMapping/>
  </p:clrMapOvr>
  <p:transition spd="med">
    <p:pull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winkliges Dreieck 4">
            <a:extLst>
              <a:ext uri="{FF2B5EF4-FFF2-40B4-BE49-F238E27FC236}">
                <a16:creationId xmlns:a16="http://schemas.microsoft.com/office/drawing/2014/main" id="{B413A10B-BAA9-4E29-BB5C-54FDF4C3CB18}"/>
              </a:ext>
            </a:extLst>
          </p:cNvPr>
          <p:cNvSpPr/>
          <p:nvPr/>
        </p:nvSpPr>
        <p:spPr>
          <a:xfrm flipH="1">
            <a:off x="8531440" y="3237223"/>
            <a:ext cx="3342813" cy="3342813"/>
          </a:xfrm>
          <a:prstGeom prst="rtTriangl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97CA046-61E6-40BA-9E98-14E44C5E1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2172" y="251330"/>
            <a:ext cx="10515600" cy="966596"/>
          </a:xfrm>
        </p:spPr>
        <p:txBody>
          <a:bodyPr>
            <a:normAutofit/>
          </a:bodyPr>
          <a:lstStyle/>
          <a:p>
            <a:r>
              <a:rPr lang="de-DE" sz="4000" b="1" dirty="0"/>
              <a:t>Sicherungsordnung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CCDCDD75-5C3B-40AB-95AB-1A251F26ACCD}"/>
              </a:ext>
            </a:extLst>
          </p:cNvPr>
          <p:cNvSpPr/>
          <p:nvPr/>
        </p:nvSpPr>
        <p:spPr>
          <a:xfrm>
            <a:off x="464598" y="1056443"/>
            <a:ext cx="11236171" cy="535323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2000" tIns="252000" rtlCol="0" anchor="t"/>
          <a:lstStyle/>
          <a:p>
            <a:endParaRPr lang="de-DE" sz="3600" dirty="0">
              <a:solidFill>
                <a:schemeClr val="tx1"/>
              </a:solidFill>
            </a:endParaRPr>
          </a:p>
        </p:txBody>
      </p:sp>
      <p:pic>
        <p:nvPicPr>
          <p:cNvPr id="7" name="Grafik 6" descr="Ein Bild, das Text, ClipArt enthält.&#10;&#10;Automatisch generierte Beschreibung">
            <a:extLst>
              <a:ext uri="{FF2B5EF4-FFF2-40B4-BE49-F238E27FC236}">
                <a16:creationId xmlns:a16="http://schemas.microsoft.com/office/drawing/2014/main" id="{0311D4D6-AAC3-4AB9-92D1-C12C9F648D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9817" y="189769"/>
            <a:ext cx="3477768" cy="1706880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EF423378-914A-DE3E-2979-718069140F08}"/>
              </a:ext>
            </a:extLst>
          </p:cNvPr>
          <p:cNvSpPr txBox="1"/>
          <p:nvPr/>
        </p:nvSpPr>
        <p:spPr>
          <a:xfrm>
            <a:off x="464597" y="1366897"/>
            <a:ext cx="9824621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3200" dirty="0"/>
              <a:t>Ablauf: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3200" dirty="0"/>
              <a:t>§2 Einbeziehung Mitarbeitender und MAV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3200" dirty="0"/>
              <a:t>§3  Arbeitsplatzsicherung:</a:t>
            </a:r>
          </a:p>
          <a:p>
            <a:r>
              <a:rPr lang="de-DE" sz="3200" dirty="0"/>
              <a:t>            AG muss gleichwertigen Arbeitsplatz in derselben </a:t>
            </a:r>
          </a:p>
          <a:p>
            <a:r>
              <a:rPr lang="de-DE" sz="3200" dirty="0"/>
              <a:t>            Dienststelle, am selben Ort, andere Dienststelle am </a:t>
            </a:r>
          </a:p>
          <a:p>
            <a:r>
              <a:rPr lang="de-DE" sz="3200" dirty="0"/>
              <a:t>            anderen Ort anbieten, bei anderem kirchlichen AG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3200" dirty="0"/>
              <a:t>§4  Fortbildung, Weiterbildung, Umschulung:</a:t>
            </a:r>
          </a:p>
          <a:p>
            <a:r>
              <a:rPr lang="de-DE" sz="3200" dirty="0"/>
              <a:t>            falls erforderlich, max. für 1 Jahr</a:t>
            </a:r>
          </a:p>
          <a:p>
            <a:endParaRPr lang="de-DE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sz="3200" dirty="0"/>
          </a:p>
        </p:txBody>
      </p:sp>
    </p:spTree>
    <p:extLst>
      <p:ext uri="{BB962C8B-B14F-4D97-AF65-F5344CB8AC3E}">
        <p14:creationId xmlns:p14="http://schemas.microsoft.com/office/powerpoint/2010/main" val="1311643738"/>
      </p:ext>
    </p:extLst>
  </p:cSld>
  <p:clrMapOvr>
    <a:masterClrMapping/>
  </p:clrMapOvr>
  <p:transition spd="med">
    <p:pull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winkliges Dreieck 4">
            <a:extLst>
              <a:ext uri="{FF2B5EF4-FFF2-40B4-BE49-F238E27FC236}">
                <a16:creationId xmlns:a16="http://schemas.microsoft.com/office/drawing/2014/main" id="{B413A10B-BAA9-4E29-BB5C-54FDF4C3CB18}"/>
              </a:ext>
            </a:extLst>
          </p:cNvPr>
          <p:cNvSpPr/>
          <p:nvPr/>
        </p:nvSpPr>
        <p:spPr>
          <a:xfrm flipH="1">
            <a:off x="8531440" y="3237223"/>
            <a:ext cx="3342813" cy="3342813"/>
          </a:xfrm>
          <a:prstGeom prst="rtTriangl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97CA046-61E6-40BA-9E98-14E44C5E1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2172" y="251330"/>
            <a:ext cx="10515600" cy="966596"/>
          </a:xfrm>
        </p:spPr>
        <p:txBody>
          <a:bodyPr>
            <a:normAutofit/>
          </a:bodyPr>
          <a:lstStyle/>
          <a:p>
            <a:r>
              <a:rPr lang="de-DE" sz="4000" b="1" dirty="0"/>
              <a:t> Sicherungsordnung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CCDCDD75-5C3B-40AB-95AB-1A251F26ACCD}"/>
              </a:ext>
            </a:extLst>
          </p:cNvPr>
          <p:cNvSpPr/>
          <p:nvPr/>
        </p:nvSpPr>
        <p:spPr>
          <a:xfrm>
            <a:off x="464598" y="1056443"/>
            <a:ext cx="11236171" cy="535323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2000" tIns="252000" rtlCol="0" anchor="t"/>
          <a:lstStyle/>
          <a:p>
            <a:endParaRPr lang="de-DE" sz="3600" dirty="0">
              <a:solidFill>
                <a:schemeClr val="tx1"/>
              </a:solidFill>
            </a:endParaRPr>
          </a:p>
        </p:txBody>
      </p:sp>
      <p:pic>
        <p:nvPicPr>
          <p:cNvPr id="7" name="Grafik 6" descr="Ein Bild, das Text, ClipArt enthält.&#10;&#10;Automatisch generierte Beschreibung">
            <a:extLst>
              <a:ext uri="{FF2B5EF4-FFF2-40B4-BE49-F238E27FC236}">
                <a16:creationId xmlns:a16="http://schemas.microsoft.com/office/drawing/2014/main" id="{0311D4D6-AAC3-4AB9-92D1-C12C9F648D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9817" y="189769"/>
            <a:ext cx="3477768" cy="1706880"/>
          </a:xfrm>
          <a:prstGeom prst="rect">
            <a:avLst/>
          </a:prstGeom>
        </p:spPr>
      </p:pic>
      <p:sp>
        <p:nvSpPr>
          <p:cNvPr id="11" name="Textfeld 10">
            <a:extLst>
              <a:ext uri="{FF2B5EF4-FFF2-40B4-BE49-F238E27FC236}">
                <a16:creationId xmlns:a16="http://schemas.microsoft.com/office/drawing/2014/main" id="{CFC3EF38-BCF0-70F2-808D-6A2FBDFF1995}"/>
              </a:ext>
            </a:extLst>
          </p:cNvPr>
          <p:cNvSpPr txBox="1"/>
          <p:nvPr/>
        </p:nvSpPr>
        <p:spPr>
          <a:xfrm>
            <a:off x="464597" y="1217926"/>
            <a:ext cx="10383175" cy="43088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3200" dirty="0"/>
              <a:t>§5  Mitwirkung der Mitarbeitenden:</a:t>
            </a:r>
          </a:p>
          <a:p>
            <a:r>
              <a:rPr lang="de-DE" sz="3200" dirty="0"/>
              <a:t>           Sollte ein zumutbarer Arbeitsplatz nicht </a:t>
            </a:r>
          </a:p>
          <a:p>
            <a:r>
              <a:rPr lang="de-DE" sz="3200" dirty="0"/>
              <a:t>           angenommen werden, keine weiteren Ansprüche   </a:t>
            </a:r>
          </a:p>
          <a:p>
            <a:r>
              <a:rPr lang="de-DE" sz="3200" dirty="0"/>
              <a:t>           nach dieser Ordnung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3200" dirty="0"/>
              <a:t>§6  Ausgleichszahlung:</a:t>
            </a:r>
          </a:p>
          <a:p>
            <a:r>
              <a:rPr lang="de-DE" sz="3200" dirty="0"/>
              <a:t>           falls sich zeitlicher Umfang oder Eingruppierung ändert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3200" dirty="0"/>
              <a:t>§7  Mitnahme von Beschäftigungszeiten und      </a:t>
            </a:r>
          </a:p>
          <a:p>
            <a:r>
              <a:rPr lang="de-DE" sz="3200" dirty="0"/>
              <a:t>            Besitzständen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47823767"/>
      </p:ext>
    </p:extLst>
  </p:cSld>
  <p:clrMapOvr>
    <a:masterClrMapping/>
  </p:clrMapOvr>
  <p:transition spd="med">
    <p:pull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winkliges Dreieck 4">
            <a:extLst>
              <a:ext uri="{FF2B5EF4-FFF2-40B4-BE49-F238E27FC236}">
                <a16:creationId xmlns:a16="http://schemas.microsoft.com/office/drawing/2014/main" id="{B413A10B-BAA9-4E29-BB5C-54FDF4C3CB18}"/>
              </a:ext>
            </a:extLst>
          </p:cNvPr>
          <p:cNvSpPr/>
          <p:nvPr/>
        </p:nvSpPr>
        <p:spPr>
          <a:xfrm flipH="1">
            <a:off x="8531440" y="3237223"/>
            <a:ext cx="3342813" cy="3342813"/>
          </a:xfrm>
          <a:prstGeom prst="rtTriangl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97CA046-61E6-40BA-9E98-14E44C5E1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2172" y="251330"/>
            <a:ext cx="10515600" cy="966596"/>
          </a:xfrm>
        </p:spPr>
        <p:txBody>
          <a:bodyPr>
            <a:normAutofit/>
          </a:bodyPr>
          <a:lstStyle/>
          <a:p>
            <a:r>
              <a:rPr lang="de-DE" sz="4000" b="1" dirty="0"/>
              <a:t>Sicherungsordnung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CCDCDD75-5C3B-40AB-95AB-1A251F26ACCD}"/>
              </a:ext>
            </a:extLst>
          </p:cNvPr>
          <p:cNvSpPr/>
          <p:nvPr/>
        </p:nvSpPr>
        <p:spPr>
          <a:xfrm>
            <a:off x="464598" y="1056443"/>
            <a:ext cx="11236171" cy="535323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2000" tIns="252000" rtlCol="0" anchor="t"/>
          <a:lstStyle/>
          <a:p>
            <a:endParaRPr lang="de-DE" sz="3600" dirty="0">
              <a:solidFill>
                <a:schemeClr val="tx1"/>
              </a:solidFill>
            </a:endParaRPr>
          </a:p>
        </p:txBody>
      </p:sp>
      <p:pic>
        <p:nvPicPr>
          <p:cNvPr id="7" name="Grafik 6" descr="Ein Bild, das Text, ClipArt enthält.&#10;&#10;Automatisch generierte Beschreibung">
            <a:extLst>
              <a:ext uri="{FF2B5EF4-FFF2-40B4-BE49-F238E27FC236}">
                <a16:creationId xmlns:a16="http://schemas.microsoft.com/office/drawing/2014/main" id="{0311D4D6-AAC3-4AB9-92D1-C12C9F648D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9817" y="189769"/>
            <a:ext cx="3477768" cy="1706880"/>
          </a:xfrm>
          <a:prstGeom prst="rect">
            <a:avLst/>
          </a:prstGeom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83F0C672-7BAD-642F-338B-7A2E291E1BF6}"/>
              </a:ext>
            </a:extLst>
          </p:cNvPr>
          <p:cNvSpPr txBox="1"/>
          <p:nvPr/>
        </p:nvSpPr>
        <p:spPr>
          <a:xfrm>
            <a:off x="774636" y="1392920"/>
            <a:ext cx="89020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de-DE" sz="3200" dirty="0"/>
          </a:p>
          <a:p>
            <a:endParaRPr lang="de-DE" sz="3200" dirty="0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0D316021-97E4-96A9-B688-BB05D8875914}"/>
              </a:ext>
            </a:extLst>
          </p:cNvPr>
          <p:cNvSpPr txBox="1"/>
          <p:nvPr/>
        </p:nvSpPr>
        <p:spPr>
          <a:xfrm>
            <a:off x="597820" y="1429552"/>
            <a:ext cx="9398436" cy="4031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3200" dirty="0"/>
              <a:t>§ 9  Vorzeitige Inanspruchnahme Altersrente:</a:t>
            </a:r>
          </a:p>
          <a:p>
            <a:r>
              <a:rPr lang="de-DE" sz="3200" dirty="0"/>
              <a:t>             Abschläge werden durch den Anstellungsträger </a:t>
            </a:r>
          </a:p>
          <a:p>
            <a:r>
              <a:rPr lang="de-DE" sz="3200" dirty="0"/>
              <a:t>             ausgeglichen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3200" dirty="0"/>
              <a:t>§10  Abfindungen:</a:t>
            </a:r>
          </a:p>
          <a:p>
            <a:r>
              <a:rPr lang="de-DE" sz="3200" dirty="0"/>
              <a:t>              je nach Beschäftigungszeit</a:t>
            </a:r>
          </a:p>
          <a:p>
            <a:r>
              <a:rPr lang="de-DE" sz="3200" dirty="0"/>
              <a:t>	    mindestens 2.000 Euro</a:t>
            </a:r>
          </a:p>
          <a:p>
            <a:r>
              <a:rPr lang="de-DE" sz="3200" dirty="0"/>
              <a:t>              </a:t>
            </a:r>
            <a:r>
              <a:rPr lang="de-DE" sz="3200" dirty="0" err="1"/>
              <a:t>GdB</a:t>
            </a:r>
            <a:r>
              <a:rPr lang="de-DE" sz="3200" dirty="0"/>
              <a:t> unter 50: zusätzlich 2.500 Euro</a:t>
            </a:r>
          </a:p>
          <a:p>
            <a:r>
              <a:rPr lang="de-DE" sz="3200" dirty="0"/>
              <a:t>              </a:t>
            </a:r>
            <a:r>
              <a:rPr lang="de-DE" sz="3200" dirty="0" err="1"/>
              <a:t>GdB</a:t>
            </a:r>
            <a:r>
              <a:rPr lang="de-DE" sz="3200" dirty="0"/>
              <a:t> über 50:   zusätzlich 5.000 Euro</a:t>
            </a:r>
          </a:p>
        </p:txBody>
      </p:sp>
    </p:spTree>
    <p:extLst>
      <p:ext uri="{BB962C8B-B14F-4D97-AF65-F5344CB8AC3E}">
        <p14:creationId xmlns:p14="http://schemas.microsoft.com/office/powerpoint/2010/main" val="2925804560"/>
      </p:ext>
    </p:extLst>
  </p:cSld>
  <p:clrMapOvr>
    <a:masterClrMapping/>
  </p:clrMapOvr>
  <p:transition spd="med">
    <p:pull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winkliges Dreieck 4">
            <a:extLst>
              <a:ext uri="{FF2B5EF4-FFF2-40B4-BE49-F238E27FC236}">
                <a16:creationId xmlns:a16="http://schemas.microsoft.com/office/drawing/2014/main" id="{B413A10B-BAA9-4E29-BB5C-54FDF4C3CB18}"/>
              </a:ext>
            </a:extLst>
          </p:cNvPr>
          <p:cNvSpPr/>
          <p:nvPr/>
        </p:nvSpPr>
        <p:spPr>
          <a:xfrm flipH="1">
            <a:off x="8531440" y="3237223"/>
            <a:ext cx="3342813" cy="3342813"/>
          </a:xfrm>
          <a:prstGeom prst="rtTriangl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97CA046-61E6-40BA-9E98-14E44C5E1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2172" y="251330"/>
            <a:ext cx="10515600" cy="966596"/>
          </a:xfrm>
        </p:spPr>
        <p:txBody>
          <a:bodyPr>
            <a:normAutofit/>
          </a:bodyPr>
          <a:lstStyle/>
          <a:p>
            <a:r>
              <a:rPr lang="de-DE" sz="4000" b="1" dirty="0"/>
              <a:t>Sicherungsordnung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CCDCDD75-5C3B-40AB-95AB-1A251F26ACCD}"/>
              </a:ext>
            </a:extLst>
          </p:cNvPr>
          <p:cNvSpPr/>
          <p:nvPr/>
        </p:nvSpPr>
        <p:spPr>
          <a:xfrm>
            <a:off x="464598" y="1056443"/>
            <a:ext cx="11236171" cy="535323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2000" tIns="252000" rtlCol="0" anchor="t"/>
          <a:lstStyle/>
          <a:p>
            <a:endParaRPr lang="de-DE" sz="3600" dirty="0">
              <a:solidFill>
                <a:schemeClr val="tx1"/>
              </a:solidFill>
            </a:endParaRPr>
          </a:p>
        </p:txBody>
      </p:sp>
      <p:pic>
        <p:nvPicPr>
          <p:cNvPr id="7" name="Grafik 6" descr="Ein Bild, das Text, ClipArt enthält.&#10;&#10;Automatisch generierte Beschreibung">
            <a:extLst>
              <a:ext uri="{FF2B5EF4-FFF2-40B4-BE49-F238E27FC236}">
                <a16:creationId xmlns:a16="http://schemas.microsoft.com/office/drawing/2014/main" id="{0311D4D6-AAC3-4AB9-92D1-C12C9F648D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9817" y="189769"/>
            <a:ext cx="3477768" cy="1706880"/>
          </a:xfrm>
          <a:prstGeom prst="rect">
            <a:avLst/>
          </a:prstGeom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83F0C672-7BAD-642F-338B-7A2E291E1BF6}"/>
              </a:ext>
            </a:extLst>
          </p:cNvPr>
          <p:cNvSpPr txBox="1"/>
          <p:nvPr/>
        </p:nvSpPr>
        <p:spPr>
          <a:xfrm>
            <a:off x="774636" y="1392920"/>
            <a:ext cx="89020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de-DE" sz="3200" dirty="0"/>
          </a:p>
          <a:p>
            <a:endParaRPr lang="de-DE" sz="3200" dirty="0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0D316021-97E4-96A9-B688-BB05D8875914}"/>
              </a:ext>
            </a:extLst>
          </p:cNvPr>
          <p:cNvSpPr txBox="1"/>
          <p:nvPr/>
        </p:nvSpPr>
        <p:spPr>
          <a:xfrm>
            <a:off x="597820" y="1429552"/>
            <a:ext cx="9563056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3200" dirty="0"/>
              <a:t>§ 11  	- Übernahme evtl. Umzugskosten</a:t>
            </a:r>
          </a:p>
          <a:p>
            <a:r>
              <a:rPr lang="de-DE" sz="3200" dirty="0"/>
              <a:t>		- Fahrtkostenzuschuss für 24 Monate</a:t>
            </a:r>
          </a:p>
          <a:p>
            <a:r>
              <a:rPr lang="de-DE" sz="3200" dirty="0"/>
              <a:t>		- betroffenen Mitarbeitende erhalten 10 Tage</a:t>
            </a:r>
          </a:p>
          <a:p>
            <a:r>
              <a:rPr lang="de-DE" sz="3200" dirty="0"/>
              <a:t>                      Freistellung für Bewerbung etc.</a:t>
            </a:r>
          </a:p>
          <a:p>
            <a:endParaRPr lang="de-DE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3200" dirty="0"/>
              <a:t>Mittel aus Personalfond der Landeskirche </a:t>
            </a:r>
          </a:p>
          <a:p>
            <a:r>
              <a:rPr lang="de-DE" sz="3200" dirty="0"/>
              <a:t>     - begrenzt auf 50.000 Euro pro Vollzeitstelle        </a:t>
            </a:r>
          </a:p>
          <a:p>
            <a:r>
              <a:rPr lang="de-DE" sz="3200" dirty="0"/>
              <a:t>      (Allerdings muss der jeweilige Träger mind. 10 % der</a:t>
            </a:r>
          </a:p>
          <a:p>
            <a:r>
              <a:rPr lang="de-DE" sz="3200" dirty="0"/>
              <a:t>       Aufwände der Maßnahme übernehmen)</a:t>
            </a:r>
          </a:p>
          <a:p>
            <a:r>
              <a:rPr lang="de-DE" sz="3200" dirty="0"/>
              <a:t>    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sz="3200" dirty="0"/>
          </a:p>
          <a:p>
            <a:r>
              <a:rPr lang="de-DE" sz="3200" dirty="0"/>
              <a:t>            </a:t>
            </a:r>
          </a:p>
        </p:txBody>
      </p:sp>
    </p:spTree>
    <p:extLst>
      <p:ext uri="{BB962C8B-B14F-4D97-AF65-F5344CB8AC3E}">
        <p14:creationId xmlns:p14="http://schemas.microsoft.com/office/powerpoint/2010/main" val="1654957260"/>
      </p:ext>
    </p:extLst>
  </p:cSld>
  <p:clrMapOvr>
    <a:masterClrMapping/>
  </p:clrMapOvr>
  <p:transition spd="med">
    <p:pull/>
  </p:transition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63765A137A34E4CB273C7AA8B2D1807" ma:contentTypeVersion="0" ma:contentTypeDescription="Ein neues Dokument erstellen." ma:contentTypeScope="" ma:versionID="914d304ce52f4e3c6e719ad9c82a91b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4f5dc90cf06628c3b90945c8266c24d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9BD2C69-6F33-4EA0-85A9-4195AE0EB53D}">
  <ds:schemaRefs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19435E8E-C05A-4F1B-B52B-5EB9B053A98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63FA9D1E-7A18-4437-B7FA-8557EF3BBCC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607</Words>
  <Application>Microsoft Office PowerPoint</Application>
  <PresentationFormat>Breitbild</PresentationFormat>
  <Paragraphs>145</Paragraphs>
  <Slides>16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16</vt:i4>
      </vt:variant>
    </vt:vector>
  </HeadingPairs>
  <TitlesOfParts>
    <vt:vector size="21" baseType="lpstr">
      <vt:lpstr>Arial</vt:lpstr>
      <vt:lpstr>Arial Narrow</vt:lpstr>
      <vt:lpstr>Calibri</vt:lpstr>
      <vt:lpstr>Calibri Light</vt:lpstr>
      <vt:lpstr>Office</vt:lpstr>
      <vt:lpstr>PowerPoint-Präsentation</vt:lpstr>
      <vt:lpstr>Informationen für Mitarbeitende</vt:lpstr>
      <vt:lpstr>Agenda</vt:lpstr>
      <vt:lpstr>1. Sicherungsordnung</vt:lpstr>
      <vt:lpstr>1. Sicherungsordnung</vt:lpstr>
      <vt:lpstr>Sicherungsordnung</vt:lpstr>
      <vt:lpstr> Sicherungsordnung</vt:lpstr>
      <vt:lpstr>Sicherungsordnung</vt:lpstr>
      <vt:lpstr>Sicherungsordnung</vt:lpstr>
      <vt:lpstr>2. Regenerationstage </vt:lpstr>
      <vt:lpstr>SuE Zulage - Umwandlungstage </vt:lpstr>
      <vt:lpstr>4. Aktuelles</vt:lpstr>
      <vt:lpstr>4. Aktuelles</vt:lpstr>
      <vt:lpstr>4. Aktuelles</vt:lpstr>
      <vt:lpstr>4. Aktuelles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Belastung und Überlastung am Arbeitsplatz</dc:title>
  <dc:creator>Rudolph, Petra</dc:creator>
  <cp:lastModifiedBy>Rudolph, Petra</cp:lastModifiedBy>
  <cp:revision>17</cp:revision>
  <cp:lastPrinted>2024-08-05T07:44:59Z</cp:lastPrinted>
  <dcterms:created xsi:type="dcterms:W3CDTF">2022-09-13T10:05:10Z</dcterms:created>
  <dcterms:modified xsi:type="dcterms:W3CDTF">2024-10-10T09:07:57Z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0x010100763765A137A34E4CB273C7AA8B2D1807</vt:lpwstr>
  </property>
</Properties>
</file>